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75" r:id="rId5"/>
    <p:sldId id="261" r:id="rId6"/>
    <p:sldId id="281" r:id="rId7"/>
    <p:sldId id="276" r:id="rId8"/>
    <p:sldId id="263" r:id="rId9"/>
    <p:sldId id="277" r:id="rId10"/>
    <p:sldId id="268" r:id="rId11"/>
    <p:sldId id="269" r:id="rId12"/>
    <p:sldId id="270" r:id="rId13"/>
    <p:sldId id="264" r:id="rId14"/>
    <p:sldId id="271" r:id="rId15"/>
    <p:sldId id="272" r:id="rId16"/>
    <p:sldId id="278" r:id="rId17"/>
    <p:sldId id="282" r:id="rId18"/>
    <p:sldId id="273" r:id="rId19"/>
    <p:sldId id="274" r:id="rId20"/>
    <p:sldId id="280" r:id="rId21"/>
    <p:sldId id="267" r:id="rId22"/>
    <p:sldId id="283" r:id="rId23"/>
    <p:sldId id="284" r:id="rId24"/>
  </p:sldIdLst>
  <p:sldSz cx="9144000" cy="6858000" type="screen4x3"/>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89866" autoAdjust="0"/>
  </p:normalViewPr>
  <p:slideViewPr>
    <p:cSldViewPr>
      <p:cViewPr>
        <p:scale>
          <a:sx n="90" d="100"/>
          <a:sy n="90" d="100"/>
        </p:scale>
        <p:origin x="-2244" y="-7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411"/>
          </a:xfrm>
          <a:prstGeom prst="rect">
            <a:avLst/>
          </a:prstGeom>
        </p:spPr>
        <p:txBody>
          <a:bodyPr vert="horz" lIns="91440" tIns="45720" rIns="91440" bIns="45720" rtlCol="0"/>
          <a:lstStyle>
            <a:lvl1pPr algn="r">
              <a:defRPr sz="1200"/>
            </a:lvl1pPr>
          </a:lstStyle>
          <a:p>
            <a:fld id="{A1AA61F7-1ED5-4705-B2F3-C94CFA37A9DD}" type="datetimeFigureOut">
              <a:rPr lang="en-GB" smtClean="0"/>
              <a:pPr/>
              <a:t>09/07/2014</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907"/>
            <a:ext cx="533527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889938"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30091"/>
            <a:ext cx="2889938" cy="496411"/>
          </a:xfrm>
          <a:prstGeom prst="rect">
            <a:avLst/>
          </a:prstGeom>
        </p:spPr>
        <p:txBody>
          <a:bodyPr vert="horz" lIns="91440" tIns="45720" rIns="91440" bIns="45720" rtlCol="0" anchor="b"/>
          <a:lstStyle>
            <a:lvl1pPr algn="r">
              <a:defRPr sz="1200"/>
            </a:lvl1pPr>
          </a:lstStyle>
          <a:p>
            <a:fld id="{F0C16044-C740-4610-B592-7A03B0816E95}" type="slidenum">
              <a:rPr lang="en-GB" smtClean="0"/>
              <a:pPr/>
              <a:t>‹#›</a:t>
            </a:fld>
            <a:endParaRPr lang="en-GB"/>
          </a:p>
        </p:txBody>
      </p:sp>
    </p:spTree>
    <p:extLst>
      <p:ext uri="{BB962C8B-B14F-4D97-AF65-F5344CB8AC3E}">
        <p14:creationId xmlns:p14="http://schemas.microsoft.com/office/powerpoint/2010/main" val="3825646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1</a:t>
            </a:fld>
            <a:endParaRPr lang="en-GB"/>
          </a:p>
        </p:txBody>
      </p:sp>
    </p:spTree>
    <p:extLst>
      <p:ext uri="{BB962C8B-B14F-4D97-AF65-F5344CB8AC3E}">
        <p14:creationId xmlns:p14="http://schemas.microsoft.com/office/powerpoint/2010/main" val="2573521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10</a:t>
            </a:fld>
            <a:endParaRPr lang="en-GB"/>
          </a:p>
        </p:txBody>
      </p:sp>
    </p:spTree>
    <p:extLst>
      <p:ext uri="{BB962C8B-B14F-4D97-AF65-F5344CB8AC3E}">
        <p14:creationId xmlns:p14="http://schemas.microsoft.com/office/powerpoint/2010/main" val="1276859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11</a:t>
            </a:fld>
            <a:endParaRPr lang="en-GB"/>
          </a:p>
        </p:txBody>
      </p:sp>
    </p:spTree>
    <p:extLst>
      <p:ext uri="{BB962C8B-B14F-4D97-AF65-F5344CB8AC3E}">
        <p14:creationId xmlns:p14="http://schemas.microsoft.com/office/powerpoint/2010/main" val="3832147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12</a:t>
            </a:fld>
            <a:endParaRPr lang="en-GB"/>
          </a:p>
        </p:txBody>
      </p:sp>
    </p:spTree>
    <p:extLst>
      <p:ext uri="{BB962C8B-B14F-4D97-AF65-F5344CB8AC3E}">
        <p14:creationId xmlns:p14="http://schemas.microsoft.com/office/powerpoint/2010/main" val="2286975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13</a:t>
            </a:fld>
            <a:endParaRPr lang="en-GB"/>
          </a:p>
        </p:txBody>
      </p:sp>
    </p:spTree>
    <p:extLst>
      <p:ext uri="{BB962C8B-B14F-4D97-AF65-F5344CB8AC3E}">
        <p14:creationId xmlns:p14="http://schemas.microsoft.com/office/powerpoint/2010/main" val="35818398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14</a:t>
            </a:fld>
            <a:endParaRPr lang="en-GB"/>
          </a:p>
        </p:txBody>
      </p:sp>
    </p:spTree>
    <p:extLst>
      <p:ext uri="{BB962C8B-B14F-4D97-AF65-F5344CB8AC3E}">
        <p14:creationId xmlns:p14="http://schemas.microsoft.com/office/powerpoint/2010/main" val="538215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15</a:t>
            </a:fld>
            <a:endParaRPr lang="en-GB"/>
          </a:p>
        </p:txBody>
      </p:sp>
    </p:spTree>
    <p:extLst>
      <p:ext uri="{BB962C8B-B14F-4D97-AF65-F5344CB8AC3E}">
        <p14:creationId xmlns:p14="http://schemas.microsoft.com/office/powerpoint/2010/main" val="29953962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16</a:t>
            </a:fld>
            <a:endParaRPr lang="en-GB"/>
          </a:p>
        </p:txBody>
      </p:sp>
    </p:spTree>
    <p:extLst>
      <p:ext uri="{BB962C8B-B14F-4D97-AF65-F5344CB8AC3E}">
        <p14:creationId xmlns:p14="http://schemas.microsoft.com/office/powerpoint/2010/main" val="41999278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From literature and the survey findings</a:t>
            </a:r>
            <a:endParaRPr lang="en-GB" dirty="0"/>
          </a:p>
        </p:txBody>
      </p:sp>
      <p:sp>
        <p:nvSpPr>
          <p:cNvPr id="4" name="Slide Number Placeholder 3"/>
          <p:cNvSpPr>
            <a:spLocks noGrp="1"/>
          </p:cNvSpPr>
          <p:nvPr>
            <p:ph type="sldNum" sz="quarter" idx="10"/>
          </p:nvPr>
        </p:nvSpPr>
        <p:spPr/>
        <p:txBody>
          <a:bodyPr/>
          <a:lstStyle/>
          <a:p>
            <a:fld id="{F0C16044-C740-4610-B592-7A03B0816E95}"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18</a:t>
            </a:fld>
            <a:endParaRPr lang="en-GB"/>
          </a:p>
        </p:txBody>
      </p:sp>
    </p:spTree>
    <p:extLst>
      <p:ext uri="{BB962C8B-B14F-4D97-AF65-F5344CB8AC3E}">
        <p14:creationId xmlns:p14="http://schemas.microsoft.com/office/powerpoint/2010/main" val="1256275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19</a:t>
            </a:fld>
            <a:endParaRPr lang="en-GB"/>
          </a:p>
        </p:txBody>
      </p:sp>
    </p:spTree>
    <p:extLst>
      <p:ext uri="{BB962C8B-B14F-4D97-AF65-F5344CB8AC3E}">
        <p14:creationId xmlns:p14="http://schemas.microsoft.com/office/powerpoint/2010/main" val="1891202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2</a:t>
            </a:fld>
            <a:endParaRPr lang="en-GB"/>
          </a:p>
        </p:txBody>
      </p:sp>
    </p:spTree>
    <p:extLst>
      <p:ext uri="{BB962C8B-B14F-4D97-AF65-F5344CB8AC3E}">
        <p14:creationId xmlns:p14="http://schemas.microsoft.com/office/powerpoint/2010/main" val="12271987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20</a:t>
            </a:fld>
            <a:endParaRPr lang="en-GB"/>
          </a:p>
        </p:txBody>
      </p:sp>
    </p:spTree>
    <p:extLst>
      <p:ext uri="{BB962C8B-B14F-4D97-AF65-F5344CB8AC3E}">
        <p14:creationId xmlns:p14="http://schemas.microsoft.com/office/powerpoint/2010/main" val="2708039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21</a:t>
            </a:fld>
            <a:endParaRPr lang="en-GB"/>
          </a:p>
        </p:txBody>
      </p:sp>
    </p:spTree>
    <p:extLst>
      <p:ext uri="{BB962C8B-B14F-4D97-AF65-F5344CB8AC3E}">
        <p14:creationId xmlns:p14="http://schemas.microsoft.com/office/powerpoint/2010/main" val="9376745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22</a:t>
            </a:fld>
            <a:endParaRPr lang="en-GB"/>
          </a:p>
        </p:txBody>
      </p:sp>
    </p:spTree>
    <p:extLst>
      <p:ext uri="{BB962C8B-B14F-4D97-AF65-F5344CB8AC3E}">
        <p14:creationId xmlns:p14="http://schemas.microsoft.com/office/powerpoint/2010/main" val="1887432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To date we have influenced 70 staff</a:t>
            </a:r>
            <a:r>
              <a:rPr lang="en-GB" baseline="0" dirty="0" smtClean="0"/>
              <a:t> providing recognition opportunities at all levels. Our baseline % was about 36% and we are now at 73%</a:t>
            </a:r>
          </a:p>
          <a:p>
            <a:r>
              <a:rPr lang="en-GB" baseline="0" dirty="0" smtClean="0"/>
              <a:t>We have 25 mentors and 8 Assessors. Framework just about becoming sustainable as more have been exposed to the system.</a:t>
            </a:r>
          </a:p>
          <a:p>
            <a:r>
              <a:rPr lang="en-GB" baseline="0" dirty="0" smtClean="0"/>
              <a:t>Additionally we provide an alternative paper route for which we provide mentors in the same way. </a:t>
            </a:r>
            <a:endParaRPr lang="en-GB" dirty="0"/>
          </a:p>
        </p:txBody>
      </p:sp>
      <p:sp>
        <p:nvSpPr>
          <p:cNvPr id="4" name="Slide Number Placeholder 3"/>
          <p:cNvSpPr>
            <a:spLocks noGrp="1"/>
          </p:cNvSpPr>
          <p:nvPr>
            <p:ph type="sldNum" sz="quarter" idx="10"/>
          </p:nvPr>
        </p:nvSpPr>
        <p:spPr/>
        <p:txBody>
          <a:bodyPr/>
          <a:lstStyle/>
          <a:p>
            <a:fld id="{F0C16044-C740-4610-B592-7A03B0816E95}"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C16044-C740-4610-B592-7A03B0816E95}"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Explain the link between</a:t>
            </a:r>
            <a:r>
              <a:rPr lang="en-GB" baseline="0" dirty="0" smtClean="0"/>
              <a:t> the </a:t>
            </a:r>
            <a:r>
              <a:rPr lang="en-GB" baseline="0" dirty="0" err="1" smtClean="0"/>
              <a:t>portofolio</a:t>
            </a:r>
            <a:r>
              <a:rPr lang="en-GB" baseline="0" dirty="0" smtClean="0"/>
              <a:t> and the dialogue. The opportunity to get to the black holes in teachers reasoning (</a:t>
            </a:r>
            <a:r>
              <a:rPr lang="en-GB" baseline="0" dirty="0" err="1" smtClean="0"/>
              <a:t>Sjorgen</a:t>
            </a:r>
            <a:r>
              <a:rPr lang="en-GB" baseline="0" dirty="0" smtClean="0"/>
              <a:t> et al 2012)</a:t>
            </a:r>
          </a:p>
          <a:p>
            <a:endParaRPr lang="en-GB" baseline="0" dirty="0" smtClean="0"/>
          </a:p>
          <a:p>
            <a:r>
              <a:rPr lang="en-GB" baseline="0" dirty="0" smtClean="0"/>
              <a:t>Often the portfolio is the evidence and the dialogue is the reflection.  After the initial meeting portfolios change.</a:t>
            </a:r>
            <a:endParaRPr lang="en-GB" dirty="0"/>
          </a:p>
        </p:txBody>
      </p:sp>
      <p:sp>
        <p:nvSpPr>
          <p:cNvPr id="4" name="Slide Number Placeholder 3"/>
          <p:cNvSpPr>
            <a:spLocks noGrp="1"/>
          </p:cNvSpPr>
          <p:nvPr>
            <p:ph type="sldNum" sz="quarter" idx="10"/>
          </p:nvPr>
        </p:nvSpPr>
        <p:spPr/>
        <p:txBody>
          <a:bodyPr/>
          <a:lstStyle/>
          <a:p>
            <a:fld id="{F0C16044-C740-4610-B592-7A03B0816E95}"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Jones and </a:t>
            </a:r>
            <a:r>
              <a:rPr lang="en-GB" dirty="0" err="1" smtClean="0"/>
              <a:t>shelton</a:t>
            </a:r>
            <a:r>
              <a:rPr lang="en-GB" dirty="0" smtClean="0"/>
              <a:t> talk about them as providing a way of making sense of the past, and</a:t>
            </a:r>
            <a:r>
              <a:rPr lang="en-GB" baseline="0" dirty="0" smtClean="0"/>
              <a:t> present experiences. A point in the portrait of ones development as a learner. It acknowledges that learning is messy. Reflection as the </a:t>
            </a:r>
            <a:r>
              <a:rPr lang="en-GB" baseline="0" dirty="0" err="1" smtClean="0"/>
              <a:t>coninuous</a:t>
            </a:r>
            <a:r>
              <a:rPr lang="en-GB" baseline="0" dirty="0" smtClean="0"/>
              <a:t> thread through a portfolio</a:t>
            </a:r>
          </a:p>
          <a:p>
            <a:endParaRPr lang="en-GB" baseline="0" dirty="0" smtClean="0"/>
          </a:p>
          <a:p>
            <a:r>
              <a:rPr lang="en-GB" baseline="0" dirty="0" smtClean="0"/>
              <a:t>Last 2 </a:t>
            </a:r>
            <a:r>
              <a:rPr lang="en-GB" baseline="0" dirty="0" err="1" smtClean="0"/>
              <a:t>respresent</a:t>
            </a:r>
            <a:r>
              <a:rPr lang="en-GB" baseline="0" dirty="0" smtClean="0"/>
              <a:t> challenges relating to staff engaging. Literature represents different views of structure versus rigidity</a:t>
            </a:r>
            <a:endParaRPr lang="en-GB" dirty="0"/>
          </a:p>
        </p:txBody>
      </p:sp>
      <p:sp>
        <p:nvSpPr>
          <p:cNvPr id="4" name="Slide Number Placeholder 3"/>
          <p:cNvSpPr>
            <a:spLocks noGrp="1"/>
          </p:cNvSpPr>
          <p:nvPr>
            <p:ph type="sldNum" sz="quarter" idx="10"/>
          </p:nvPr>
        </p:nvSpPr>
        <p:spPr/>
        <p:txBody>
          <a:bodyPr/>
          <a:lstStyle/>
          <a:p>
            <a:fld id="{F0C16044-C740-4610-B592-7A03B0816E95}" type="slidenum">
              <a:rPr lang="en-GB" smtClean="0"/>
              <a:pPr/>
              <a:t>6</a:t>
            </a:fld>
            <a:endParaRPr lang="en-GB"/>
          </a:p>
        </p:txBody>
      </p:sp>
    </p:spTree>
    <p:extLst>
      <p:ext uri="{BB962C8B-B14F-4D97-AF65-F5344CB8AC3E}">
        <p14:creationId xmlns:p14="http://schemas.microsoft.com/office/powerpoint/2010/main" val="724580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7</a:t>
            </a:fld>
            <a:endParaRPr lang="en-GB"/>
          </a:p>
        </p:txBody>
      </p:sp>
    </p:spTree>
    <p:extLst>
      <p:ext uri="{BB962C8B-B14F-4D97-AF65-F5344CB8AC3E}">
        <p14:creationId xmlns:p14="http://schemas.microsoft.com/office/powerpoint/2010/main" val="4228151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8</a:t>
            </a:fld>
            <a:endParaRPr lang="en-GB"/>
          </a:p>
        </p:txBody>
      </p:sp>
    </p:spTree>
    <p:extLst>
      <p:ext uri="{BB962C8B-B14F-4D97-AF65-F5344CB8AC3E}">
        <p14:creationId xmlns:p14="http://schemas.microsoft.com/office/powerpoint/2010/main" val="3608780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C16044-C740-4610-B592-7A03B0816E95}" type="slidenum">
              <a:rPr lang="en-GB" smtClean="0"/>
              <a:pPr/>
              <a:t>9</a:t>
            </a:fld>
            <a:endParaRPr lang="en-GB"/>
          </a:p>
        </p:txBody>
      </p:sp>
    </p:spTree>
    <p:extLst>
      <p:ext uri="{BB962C8B-B14F-4D97-AF65-F5344CB8AC3E}">
        <p14:creationId xmlns:p14="http://schemas.microsoft.com/office/powerpoint/2010/main" val="1182763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F47BB0F-CA5B-4D86-B291-CA39FF818485}" type="datetimeFigureOut">
              <a:rPr lang="en-GB" smtClean="0"/>
              <a:pPr/>
              <a:t>09/07/2014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3B017E-7D1D-4867-AE06-C0609EB1AC5D}" type="slidenum">
              <a:rPr lang="en-GB" smtClean="0"/>
              <a:pPr/>
              <a:t>‹#›</a:t>
            </a:fld>
            <a:endParaRPr lang="en-GB"/>
          </a:p>
        </p:txBody>
      </p:sp>
    </p:spTree>
    <p:extLst>
      <p:ext uri="{BB962C8B-B14F-4D97-AF65-F5344CB8AC3E}">
        <p14:creationId xmlns:p14="http://schemas.microsoft.com/office/powerpoint/2010/main" val="2876220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47BB0F-CA5B-4D86-B291-CA39FF818485}" type="datetimeFigureOut">
              <a:rPr lang="en-GB" smtClean="0"/>
              <a:pPr/>
              <a:t>09/07/2014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3B017E-7D1D-4867-AE06-C0609EB1AC5D}" type="slidenum">
              <a:rPr lang="en-GB" smtClean="0"/>
              <a:pPr/>
              <a:t>‹#›</a:t>
            </a:fld>
            <a:endParaRPr lang="en-GB"/>
          </a:p>
        </p:txBody>
      </p:sp>
    </p:spTree>
    <p:extLst>
      <p:ext uri="{BB962C8B-B14F-4D97-AF65-F5344CB8AC3E}">
        <p14:creationId xmlns:p14="http://schemas.microsoft.com/office/powerpoint/2010/main" val="1952960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47BB0F-CA5B-4D86-B291-CA39FF818485}" type="datetimeFigureOut">
              <a:rPr lang="en-GB" smtClean="0"/>
              <a:pPr/>
              <a:t>09/07/2014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3B017E-7D1D-4867-AE06-C0609EB1AC5D}" type="slidenum">
              <a:rPr lang="en-GB" smtClean="0"/>
              <a:pPr/>
              <a:t>‹#›</a:t>
            </a:fld>
            <a:endParaRPr lang="en-GB"/>
          </a:p>
        </p:txBody>
      </p:sp>
    </p:spTree>
    <p:extLst>
      <p:ext uri="{BB962C8B-B14F-4D97-AF65-F5344CB8AC3E}">
        <p14:creationId xmlns:p14="http://schemas.microsoft.com/office/powerpoint/2010/main" val="4073447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47BB0F-CA5B-4D86-B291-CA39FF818485}" type="datetimeFigureOut">
              <a:rPr lang="en-GB" smtClean="0"/>
              <a:pPr/>
              <a:t>09/07/2014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3B017E-7D1D-4867-AE06-C0609EB1AC5D}" type="slidenum">
              <a:rPr lang="en-GB" smtClean="0"/>
              <a:pPr/>
              <a:t>‹#›</a:t>
            </a:fld>
            <a:endParaRPr lang="en-GB"/>
          </a:p>
        </p:txBody>
      </p:sp>
    </p:spTree>
    <p:extLst>
      <p:ext uri="{BB962C8B-B14F-4D97-AF65-F5344CB8AC3E}">
        <p14:creationId xmlns:p14="http://schemas.microsoft.com/office/powerpoint/2010/main" val="427962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47BB0F-CA5B-4D86-B291-CA39FF818485}" type="datetimeFigureOut">
              <a:rPr lang="en-GB" smtClean="0"/>
              <a:pPr/>
              <a:t>09/07/2014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3B017E-7D1D-4867-AE06-C0609EB1AC5D}" type="slidenum">
              <a:rPr lang="en-GB" smtClean="0"/>
              <a:pPr/>
              <a:t>‹#›</a:t>
            </a:fld>
            <a:endParaRPr lang="en-GB"/>
          </a:p>
        </p:txBody>
      </p:sp>
    </p:spTree>
    <p:extLst>
      <p:ext uri="{BB962C8B-B14F-4D97-AF65-F5344CB8AC3E}">
        <p14:creationId xmlns:p14="http://schemas.microsoft.com/office/powerpoint/2010/main" val="1995859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F47BB0F-CA5B-4D86-B291-CA39FF818485}" type="datetimeFigureOut">
              <a:rPr lang="en-GB" smtClean="0"/>
              <a:pPr/>
              <a:t>09/07/2014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3B017E-7D1D-4867-AE06-C0609EB1AC5D}" type="slidenum">
              <a:rPr lang="en-GB" smtClean="0"/>
              <a:pPr/>
              <a:t>‹#›</a:t>
            </a:fld>
            <a:endParaRPr lang="en-GB"/>
          </a:p>
        </p:txBody>
      </p:sp>
    </p:spTree>
    <p:extLst>
      <p:ext uri="{BB962C8B-B14F-4D97-AF65-F5344CB8AC3E}">
        <p14:creationId xmlns:p14="http://schemas.microsoft.com/office/powerpoint/2010/main" val="3837867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F47BB0F-CA5B-4D86-B291-CA39FF818485}" type="datetimeFigureOut">
              <a:rPr lang="en-GB" smtClean="0"/>
              <a:pPr/>
              <a:t>09/07/2014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13B017E-7D1D-4867-AE06-C0609EB1AC5D}" type="slidenum">
              <a:rPr lang="en-GB" smtClean="0"/>
              <a:pPr/>
              <a:t>‹#›</a:t>
            </a:fld>
            <a:endParaRPr lang="en-GB"/>
          </a:p>
        </p:txBody>
      </p:sp>
    </p:spTree>
    <p:extLst>
      <p:ext uri="{BB962C8B-B14F-4D97-AF65-F5344CB8AC3E}">
        <p14:creationId xmlns:p14="http://schemas.microsoft.com/office/powerpoint/2010/main" val="2275730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F47BB0F-CA5B-4D86-B291-CA39FF818485}" type="datetimeFigureOut">
              <a:rPr lang="en-GB" smtClean="0"/>
              <a:pPr/>
              <a:t>09/07/2014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13B017E-7D1D-4867-AE06-C0609EB1AC5D}" type="slidenum">
              <a:rPr lang="en-GB" smtClean="0"/>
              <a:pPr/>
              <a:t>‹#›</a:t>
            </a:fld>
            <a:endParaRPr lang="en-GB"/>
          </a:p>
        </p:txBody>
      </p:sp>
    </p:spTree>
    <p:extLst>
      <p:ext uri="{BB962C8B-B14F-4D97-AF65-F5344CB8AC3E}">
        <p14:creationId xmlns:p14="http://schemas.microsoft.com/office/powerpoint/2010/main" val="253740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47BB0F-CA5B-4D86-B291-CA39FF818485}" type="datetimeFigureOut">
              <a:rPr lang="en-GB" smtClean="0"/>
              <a:pPr/>
              <a:t>09/07/2014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13B017E-7D1D-4867-AE06-C0609EB1AC5D}" type="slidenum">
              <a:rPr lang="en-GB" smtClean="0"/>
              <a:pPr/>
              <a:t>‹#›</a:t>
            </a:fld>
            <a:endParaRPr lang="en-GB"/>
          </a:p>
        </p:txBody>
      </p:sp>
    </p:spTree>
    <p:extLst>
      <p:ext uri="{BB962C8B-B14F-4D97-AF65-F5344CB8AC3E}">
        <p14:creationId xmlns:p14="http://schemas.microsoft.com/office/powerpoint/2010/main" val="933595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47BB0F-CA5B-4D86-B291-CA39FF818485}" type="datetimeFigureOut">
              <a:rPr lang="en-GB" smtClean="0"/>
              <a:pPr/>
              <a:t>09/07/2014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3B017E-7D1D-4867-AE06-C0609EB1AC5D}" type="slidenum">
              <a:rPr lang="en-GB" smtClean="0"/>
              <a:pPr/>
              <a:t>‹#›</a:t>
            </a:fld>
            <a:endParaRPr lang="en-GB"/>
          </a:p>
        </p:txBody>
      </p:sp>
    </p:spTree>
    <p:extLst>
      <p:ext uri="{BB962C8B-B14F-4D97-AF65-F5344CB8AC3E}">
        <p14:creationId xmlns:p14="http://schemas.microsoft.com/office/powerpoint/2010/main" val="3096483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47BB0F-CA5B-4D86-B291-CA39FF818485}" type="datetimeFigureOut">
              <a:rPr lang="en-GB" smtClean="0"/>
              <a:pPr/>
              <a:t>09/07/2014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3B017E-7D1D-4867-AE06-C0609EB1AC5D}" type="slidenum">
              <a:rPr lang="en-GB" smtClean="0"/>
              <a:pPr/>
              <a:t>‹#›</a:t>
            </a:fld>
            <a:endParaRPr lang="en-GB"/>
          </a:p>
        </p:txBody>
      </p:sp>
    </p:spTree>
    <p:extLst>
      <p:ext uri="{BB962C8B-B14F-4D97-AF65-F5344CB8AC3E}">
        <p14:creationId xmlns:p14="http://schemas.microsoft.com/office/powerpoint/2010/main" val="58668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8944" y="92092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38944" y="2132856"/>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7BB0F-CA5B-4D86-B291-CA39FF818485}" type="datetimeFigureOut">
              <a:rPr lang="en-GB" smtClean="0"/>
              <a:pPr/>
              <a:t>09/07/2014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3B017E-7D1D-4867-AE06-C0609EB1AC5D}" type="slidenum">
              <a:rPr lang="en-GB" smtClean="0"/>
              <a:pPr/>
              <a:t>‹#›</a:t>
            </a:fld>
            <a:endParaRPr lang="en-GB"/>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6512" y="-1"/>
            <a:ext cx="9180512" cy="920929"/>
          </a:xfrm>
          <a:prstGeom prst="rect">
            <a:avLst/>
          </a:prstGeom>
        </p:spPr>
      </p:pic>
    </p:spTree>
    <p:extLst>
      <p:ext uri="{BB962C8B-B14F-4D97-AF65-F5344CB8AC3E}">
        <p14:creationId xmlns:p14="http://schemas.microsoft.com/office/powerpoint/2010/main" val="2109280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eportfolio.yorksj.ac.uk/view/view.php?t=e9wtpZujGlxD360cdhMr" TargetMode="External"/><Relationship Id="rId3" Type="http://schemas.openxmlformats.org/officeDocument/2006/relationships/hyperlink" Target="http://eportfolio.yorksj.ac.uk/view/view.php?t=KZ4RVBshwLTrQplXEqNM" TargetMode="External"/><Relationship Id="rId7" Type="http://schemas.openxmlformats.org/officeDocument/2006/relationships/hyperlink" Target="http://eportfolio.yorksj.ac.uk/view/view.php?t=w2TD9XJbiGOVFWh3jQeH"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eportfolio.yorksj.ac.uk/view/view.php?t=kAEtFhjxeB3YQLfORHWD" TargetMode="External"/><Relationship Id="rId5" Type="http://schemas.openxmlformats.org/officeDocument/2006/relationships/hyperlink" Target="http://eportfolio.yorksj.ac.uk/view/view.php?t=Te5Eu8pkrbAJWZ6w14oc" TargetMode="External"/><Relationship Id="rId4" Type="http://schemas.openxmlformats.org/officeDocument/2006/relationships/hyperlink" Target="http://eportfolio.yorksj.ac.uk/view/view.php?t=kSOPFwbpND2o46gTZLfh" TargetMode="External"/><Relationship Id="rId9" Type="http://schemas.openxmlformats.org/officeDocument/2006/relationships/hyperlink" Target="https://eportfolio.yorksj.ac.uk/view/view.php?t=HjaELZRWf10Fitr4X5l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2160239"/>
          </a:xfrm>
        </p:spPr>
        <p:txBody>
          <a:bodyPr>
            <a:normAutofit fontScale="90000"/>
          </a:bodyPr>
          <a:lstStyle/>
          <a:p>
            <a:r>
              <a:rPr lang="en-GB" dirty="0"/>
              <a:t/>
            </a:r>
            <a:br>
              <a:rPr lang="en-GB" dirty="0"/>
            </a:br>
            <a:r>
              <a:rPr lang="en-US" b="1" dirty="0"/>
              <a:t>Engaging staff with the UK Professional Standards Framework through the use of e-portfolios </a:t>
            </a:r>
            <a:r>
              <a:rPr lang="en-GB" dirty="0"/>
              <a:t/>
            </a:r>
            <a:br>
              <a:rPr lang="en-GB" dirty="0"/>
            </a:br>
            <a:endParaRPr lang="en-GB" dirty="0"/>
          </a:p>
        </p:txBody>
      </p:sp>
      <p:sp>
        <p:nvSpPr>
          <p:cNvPr id="3" name="Subtitle 2"/>
          <p:cNvSpPr>
            <a:spLocks noGrp="1"/>
          </p:cNvSpPr>
          <p:nvPr>
            <p:ph type="subTitle" idx="1"/>
          </p:nvPr>
        </p:nvSpPr>
        <p:spPr/>
        <p:txBody>
          <a:bodyPr/>
          <a:lstStyle/>
          <a:p>
            <a:r>
              <a:rPr lang="en-GB" dirty="0" smtClean="0"/>
              <a:t>SEDA</a:t>
            </a:r>
          </a:p>
          <a:p>
            <a:r>
              <a:rPr lang="en-GB" dirty="0" smtClean="0"/>
              <a:t>May 2014</a:t>
            </a:r>
            <a:endParaRPr lang="en-GB" dirty="0"/>
          </a:p>
        </p:txBody>
      </p:sp>
    </p:spTree>
    <p:extLst>
      <p:ext uri="{BB962C8B-B14F-4D97-AF65-F5344CB8AC3E}">
        <p14:creationId xmlns:p14="http://schemas.microsoft.com/office/powerpoint/2010/main" val="3838452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Evaluating the value of the e portfolio</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34 staff completed an online survey</a:t>
            </a:r>
          </a:p>
          <a:p>
            <a:r>
              <a:rPr lang="en-GB" dirty="0" smtClean="0"/>
              <a:t>The majority had worked in HE for more than 6 years with 7 working in HE for longer than 15 years</a:t>
            </a:r>
          </a:p>
          <a:p>
            <a:r>
              <a:rPr lang="en-GB" dirty="0" smtClean="0"/>
              <a:t>Who were they</a:t>
            </a:r>
          </a:p>
          <a:p>
            <a:pPr lvl="1"/>
            <a:r>
              <a:rPr lang="en-GB" dirty="0" smtClean="0"/>
              <a:t>The majority were senior lecturers</a:t>
            </a:r>
          </a:p>
          <a:p>
            <a:pPr lvl="1"/>
            <a:r>
              <a:rPr lang="en-GB" dirty="0" smtClean="0"/>
              <a:t>Two readers</a:t>
            </a:r>
          </a:p>
          <a:p>
            <a:pPr lvl="1"/>
            <a:r>
              <a:rPr lang="en-GB" dirty="0" smtClean="0"/>
              <a:t>One Dean</a:t>
            </a:r>
          </a:p>
          <a:p>
            <a:pPr lvl="1"/>
            <a:r>
              <a:rPr lang="en-GB" dirty="0" smtClean="0"/>
              <a:t>Two working in areas outside faculties</a:t>
            </a:r>
          </a:p>
          <a:p>
            <a:r>
              <a:rPr lang="en-GB" dirty="0" smtClean="0"/>
              <a:t>Staff came from all 4 Faculties</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LOAN\My Documents\CPD framework\eportoflio\ChartExport 2.png"/>
          <p:cNvPicPr>
            <a:picLocks noGrp="1" noChangeAspect="1" noChangeArrowheads="1"/>
          </p:cNvPicPr>
          <p:nvPr>
            <p:ph idx="4294967295"/>
          </p:nvPr>
        </p:nvPicPr>
        <p:blipFill>
          <a:blip r:embed="rId3" cstate="print"/>
          <a:srcRect/>
          <a:stretch>
            <a:fillRect/>
          </a:stretch>
        </p:blipFill>
        <p:spPr bwMode="auto">
          <a:xfrm>
            <a:off x="1259632" y="1556792"/>
            <a:ext cx="6035675" cy="4525963"/>
          </a:xfrm>
          <a:prstGeom prst="rect">
            <a:avLst/>
          </a:prstGeom>
          <a:noFill/>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9510" y="1052736"/>
            <a:ext cx="8253969" cy="5180953"/>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LOAN\My Documents\CPD framework\eportoflio\ease of use.png"/>
          <p:cNvPicPr>
            <a:picLocks noGrp="1" noChangeAspect="1" noChangeArrowheads="1"/>
          </p:cNvPicPr>
          <p:nvPr>
            <p:ph idx="4294967295"/>
          </p:nvPr>
        </p:nvPicPr>
        <p:blipFill>
          <a:blip r:embed="rId3" cstate="print"/>
          <a:srcRect/>
          <a:stretch>
            <a:fillRect/>
          </a:stretch>
        </p:blipFill>
        <p:spPr bwMode="auto">
          <a:xfrm>
            <a:off x="1691680" y="1772816"/>
            <a:ext cx="6035675" cy="4525963"/>
          </a:xfrm>
          <a:prstGeom prst="rect">
            <a:avLst/>
          </a:prstGeom>
          <a:noFill/>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5258" y="1014017"/>
            <a:ext cx="8253969" cy="5561905"/>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the staff think?</a:t>
            </a:r>
            <a:endParaRPr lang="en-GB" dirty="0"/>
          </a:p>
        </p:txBody>
      </p:sp>
      <p:sp>
        <p:nvSpPr>
          <p:cNvPr id="3" name="Content Placeholder 2"/>
          <p:cNvSpPr>
            <a:spLocks noGrp="1"/>
          </p:cNvSpPr>
          <p:nvPr>
            <p:ph idx="1"/>
          </p:nvPr>
        </p:nvSpPr>
        <p:spPr/>
        <p:txBody>
          <a:bodyPr/>
          <a:lstStyle/>
          <a:p>
            <a:r>
              <a:rPr lang="en-GB" dirty="0" smtClean="0"/>
              <a:t>An evaluation into the use of the portfolio revealed the following:</a:t>
            </a:r>
          </a:p>
          <a:p>
            <a:r>
              <a:rPr lang="en-GB" dirty="0" smtClean="0"/>
              <a:t>Increased confidence in using e portfolios</a:t>
            </a:r>
          </a:p>
          <a:p>
            <a:r>
              <a:rPr lang="en-GB" dirty="0" smtClean="0"/>
              <a:t>Valuable as a reflective space to think about evidence</a:t>
            </a:r>
          </a:p>
          <a:p>
            <a:r>
              <a:rPr lang="en-GB" dirty="0" smtClean="0"/>
              <a:t>A few disliked it and wanted to be able to use an alternative platform</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did they say</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It's been good for me to use the e-Portfolio in a real-world scenario, rather than simply exploring and testing its features for the benefit of teaching others.</a:t>
            </a:r>
          </a:p>
          <a:p>
            <a:r>
              <a:rPr lang="en-GB" dirty="0" smtClean="0"/>
              <a:t>I found it quite unintuitive at first and continued to be frustrated by some of its less flexible aspects, but soon got used to its overall use</a:t>
            </a:r>
          </a:p>
          <a:p>
            <a:r>
              <a:rPr lang="en-GB" dirty="0" smtClean="0"/>
              <a:t>I couldn't get on with it at all to begin with but Phil helped me a lot and I ended up really enjoying it</a:t>
            </a:r>
          </a:p>
          <a:p>
            <a:pPr marL="0" indent="0">
              <a:buNone/>
            </a:pP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GB" dirty="0"/>
          </a:p>
        </p:txBody>
      </p:sp>
      <p:sp>
        <p:nvSpPr>
          <p:cNvPr id="3" name="Content Placeholder 2"/>
          <p:cNvSpPr>
            <a:spLocks noGrp="1"/>
          </p:cNvSpPr>
          <p:nvPr>
            <p:ph idx="1"/>
          </p:nvPr>
        </p:nvSpPr>
        <p:spPr/>
        <p:txBody>
          <a:bodyPr>
            <a:normAutofit fontScale="77500" lnSpcReduction="20000"/>
          </a:bodyPr>
          <a:lstStyle/>
          <a:p>
            <a:r>
              <a:rPr lang="en-GB" dirty="0" err="1" smtClean="0"/>
              <a:t>Mahara</a:t>
            </a:r>
            <a:r>
              <a:rPr lang="en-GB" dirty="0" smtClean="0"/>
              <a:t> allowed for the "documentation" of and "drawing together" of evidence, to support the dialogic process. It gave me an opportunity to look back and reflect upon my achievement and plot my progression over time</a:t>
            </a:r>
          </a:p>
          <a:p>
            <a:r>
              <a:rPr lang="en-GB" dirty="0" smtClean="0"/>
              <a:t>It did precisely that - I found that thinking what to include in the e-portfolio made me reflect on what I had been doing and why</a:t>
            </a:r>
          </a:p>
          <a:p>
            <a:r>
              <a:rPr lang="en-GB" dirty="0" smtClean="0"/>
              <a:t>It took so long to get the stuff on in the right order [had to take everything off and number it]. The thinking had to be done before anything could go on </a:t>
            </a:r>
            <a:r>
              <a:rPr lang="en-GB" dirty="0" err="1" smtClean="0"/>
              <a:t>Mahara</a:t>
            </a:r>
            <a:r>
              <a:rPr lang="en-GB" dirty="0" smtClean="0"/>
              <a:t> as a finished product. No value for me in the thinking / developmental process which was all done outside the presentation of the portfolio</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smtClean="0"/>
              <a:t>.. </a:t>
            </a:r>
            <a:r>
              <a:rPr lang="en-GB" dirty="0"/>
              <a:t>certainly the selection of content has been very useful as it challenges reflective process, raises many questions ( linking theory to practice), </a:t>
            </a:r>
            <a:endParaRPr lang="en-GB" dirty="0" smtClean="0"/>
          </a:p>
          <a:p>
            <a:r>
              <a:rPr lang="en-GB" dirty="0" smtClean="0"/>
              <a:t>it </a:t>
            </a:r>
            <a:r>
              <a:rPr lang="en-GB" dirty="0"/>
              <a:t>was a good platform for that, as it allowed small areas of text plus downloads of larger files plus photos to break it up and stimulate </a:t>
            </a:r>
            <a:r>
              <a:rPr lang="en-GB" dirty="0" smtClean="0"/>
              <a:t>discussion</a:t>
            </a:r>
          </a:p>
          <a:p>
            <a:r>
              <a:rPr lang="en-GB" dirty="0"/>
              <a:t>The process helped me to understand myself as a practitioner and provided ideas for future development work. A thoroughly enjoyable experience! Particularly the dialogue</a:t>
            </a:r>
            <a:r>
              <a:rPr lang="en-GB" dirty="0" smtClean="0"/>
              <a:t>.</a:t>
            </a:r>
          </a:p>
          <a:p>
            <a:r>
              <a:rPr lang="en-GB" dirty="0" smtClean="0"/>
              <a:t>Certainly </a:t>
            </a:r>
            <a:r>
              <a:rPr lang="en-GB" dirty="0"/>
              <a:t>the process of pulling lots of things together for the dialogue process in response to the criteria was great in terms of me understanding aspects of what I have done and indeed, just how much I have </a:t>
            </a:r>
            <a:r>
              <a:rPr lang="en-GB" dirty="0" smtClean="0"/>
              <a:t>done.</a:t>
            </a:r>
            <a:endParaRPr lang="en-GB" dirty="0"/>
          </a:p>
        </p:txBody>
      </p:sp>
    </p:spTree>
    <p:extLst>
      <p:ext uri="{BB962C8B-B14F-4D97-AF65-F5344CB8AC3E}">
        <p14:creationId xmlns:p14="http://schemas.microsoft.com/office/powerpoint/2010/main" val="12553715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Factors that inhibit/enable staff engagement?</a:t>
            </a:r>
            <a:endParaRPr lang="en-GB" sz="3200" dirty="0"/>
          </a:p>
        </p:txBody>
      </p:sp>
      <p:sp>
        <p:nvSpPr>
          <p:cNvPr id="4" name="Text Placeholder 3"/>
          <p:cNvSpPr>
            <a:spLocks noGrp="1"/>
          </p:cNvSpPr>
          <p:nvPr>
            <p:ph type="body" idx="1"/>
          </p:nvPr>
        </p:nvSpPr>
        <p:spPr/>
        <p:txBody>
          <a:bodyPr/>
          <a:lstStyle/>
          <a:p>
            <a:r>
              <a:rPr lang="en-GB" dirty="0" smtClean="0"/>
              <a:t>Inhibit </a:t>
            </a:r>
            <a:endParaRPr lang="en-GB" dirty="0"/>
          </a:p>
        </p:txBody>
      </p:sp>
      <p:sp>
        <p:nvSpPr>
          <p:cNvPr id="3" name="Content Placeholder 2"/>
          <p:cNvSpPr>
            <a:spLocks noGrp="1"/>
          </p:cNvSpPr>
          <p:nvPr>
            <p:ph sz="half" idx="2"/>
          </p:nvPr>
        </p:nvSpPr>
        <p:spPr/>
        <p:txBody>
          <a:bodyPr/>
          <a:lstStyle/>
          <a:p>
            <a:r>
              <a:rPr lang="en-GB" dirty="0" smtClean="0"/>
              <a:t>Time pressure/work intensification</a:t>
            </a:r>
          </a:p>
          <a:p>
            <a:r>
              <a:rPr lang="en-GB" dirty="0" smtClean="0"/>
              <a:t>Lack of motivation</a:t>
            </a:r>
          </a:p>
          <a:p>
            <a:r>
              <a:rPr lang="en-GB" dirty="0" smtClean="0"/>
              <a:t>Lack of clear goals</a:t>
            </a:r>
          </a:p>
          <a:p>
            <a:r>
              <a:rPr lang="en-GB" dirty="0" smtClean="0"/>
              <a:t>Lack of understanding of the value</a:t>
            </a:r>
          </a:p>
          <a:p>
            <a:r>
              <a:rPr lang="en-GB" dirty="0" smtClean="0"/>
              <a:t>Technological problems</a:t>
            </a:r>
            <a:endParaRPr lang="en-GB" dirty="0"/>
          </a:p>
        </p:txBody>
      </p:sp>
      <p:sp>
        <p:nvSpPr>
          <p:cNvPr id="5" name="Text Placeholder 4"/>
          <p:cNvSpPr>
            <a:spLocks noGrp="1"/>
          </p:cNvSpPr>
          <p:nvPr>
            <p:ph type="body" sz="quarter" idx="3"/>
          </p:nvPr>
        </p:nvSpPr>
        <p:spPr/>
        <p:txBody>
          <a:bodyPr/>
          <a:lstStyle/>
          <a:p>
            <a:r>
              <a:rPr lang="en-GB" dirty="0" smtClean="0"/>
              <a:t>enable</a:t>
            </a:r>
            <a:endParaRPr lang="en-GB" dirty="0"/>
          </a:p>
        </p:txBody>
      </p:sp>
      <p:sp>
        <p:nvSpPr>
          <p:cNvPr id="6" name="Content Placeholder 5"/>
          <p:cNvSpPr>
            <a:spLocks noGrp="1"/>
          </p:cNvSpPr>
          <p:nvPr>
            <p:ph sz="quarter" idx="4"/>
          </p:nvPr>
        </p:nvSpPr>
        <p:spPr/>
        <p:txBody>
          <a:bodyPr/>
          <a:lstStyle/>
          <a:p>
            <a:r>
              <a:rPr lang="en-GB" dirty="0" smtClean="0"/>
              <a:t>Senior management </a:t>
            </a:r>
          </a:p>
          <a:p>
            <a:r>
              <a:rPr lang="en-GB" dirty="0" smtClean="0"/>
              <a:t>Psychological as well as technological support</a:t>
            </a:r>
          </a:p>
          <a:p>
            <a:r>
              <a:rPr lang="en-GB" dirty="0" smtClean="0"/>
              <a:t>Role of the mentor</a:t>
            </a:r>
          </a:p>
          <a:p>
            <a:r>
              <a:rPr lang="en-GB" dirty="0" smtClean="0"/>
              <a:t>Personal determination</a:t>
            </a:r>
          </a:p>
          <a:p>
            <a:r>
              <a:rPr lang="en-GB" dirty="0" smtClean="0"/>
              <a:t>Flexibility </a:t>
            </a:r>
          </a:p>
          <a:p>
            <a:r>
              <a:rPr lang="en-GB" dirty="0" smtClean="0"/>
              <a:t>Feedback </a:t>
            </a:r>
          </a:p>
          <a:p>
            <a:r>
              <a:rPr lang="en-GB" dirty="0" smtClean="0"/>
              <a:t>Modelling </a:t>
            </a:r>
          </a:p>
          <a:p>
            <a:r>
              <a:rPr lang="en-GB" dirty="0" smtClean="0"/>
              <a:t>Deadlines </a:t>
            </a:r>
            <a:endParaRPr lang="en-GB" dirty="0"/>
          </a:p>
        </p:txBody>
      </p:sp>
    </p:spTree>
    <p:extLst>
      <p:ext uri="{BB962C8B-B14F-4D97-AF65-F5344CB8AC3E}">
        <p14:creationId xmlns:p14="http://schemas.microsoft.com/office/powerpoint/2010/main" val="26514930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Likelihood of continuing portfolio</a:t>
            </a:r>
            <a:endParaRPr lang="en-GB" dirty="0"/>
          </a:p>
        </p:txBody>
      </p:sp>
      <p:sp>
        <p:nvSpPr>
          <p:cNvPr id="3" name="Content Placeholder 2"/>
          <p:cNvSpPr>
            <a:spLocks noGrp="1"/>
          </p:cNvSpPr>
          <p:nvPr>
            <p:ph idx="1"/>
          </p:nvPr>
        </p:nvSpPr>
        <p:spPr/>
        <p:txBody>
          <a:bodyPr/>
          <a:lstStyle/>
          <a:p>
            <a:r>
              <a:rPr lang="en-GB" smtClean="0"/>
              <a:t>Majority said </a:t>
            </a:r>
            <a:r>
              <a:rPr lang="en-GB" dirty="0" smtClean="0"/>
              <a:t>yes!</a:t>
            </a:r>
          </a:p>
          <a:p>
            <a:r>
              <a:rPr lang="en-GB" dirty="0" smtClean="0"/>
              <a:t>Although!</a:t>
            </a:r>
          </a:p>
          <a:p>
            <a:pPr lvl="1"/>
            <a:r>
              <a:rPr lang="en-GB" dirty="0" smtClean="0"/>
              <a:t>In a folder within Microsoft</a:t>
            </a:r>
          </a:p>
          <a:p>
            <a:pPr lvl="1"/>
            <a:r>
              <a:rPr lang="en-GB" dirty="0" smtClean="0"/>
              <a:t>Using Word in My Documents</a:t>
            </a:r>
          </a:p>
          <a:p>
            <a:pPr lvl="1"/>
            <a:r>
              <a:rPr lang="en-GB" dirty="0" smtClean="0"/>
              <a:t>In other electronic ways</a:t>
            </a:r>
          </a:p>
          <a:p>
            <a:endParaRPr lang="en-GB" dirty="0" smtClean="0"/>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Final comments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 think the e-Portfolio is a good tool at this stage, Using it for SFHEA application provided me with an opportunity to use the tool in earnest, which I really enjoyed</a:t>
            </a:r>
          </a:p>
          <a:p>
            <a:r>
              <a:rPr lang="en-GB" dirty="0" smtClean="0"/>
              <a:t>The employment of </a:t>
            </a:r>
            <a:r>
              <a:rPr lang="en-GB" dirty="0" err="1" smtClean="0"/>
              <a:t>Mahara</a:t>
            </a:r>
            <a:r>
              <a:rPr lang="en-GB" dirty="0" smtClean="0"/>
              <a:t> to record personal achievement &amp; development is both convenient &amp; highly effective</a:t>
            </a:r>
          </a:p>
          <a:p>
            <a:r>
              <a:rPr lang="en-GB" dirty="0" smtClean="0"/>
              <a:t>If a constantly updated CPD is needed then time will need to be found to keep it up to date, this may be tricky in some areas</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 of the session</a:t>
            </a:r>
            <a:endParaRPr lang="en-GB" dirty="0"/>
          </a:p>
        </p:txBody>
      </p:sp>
      <p:sp>
        <p:nvSpPr>
          <p:cNvPr id="3" name="Content Placeholder 2"/>
          <p:cNvSpPr>
            <a:spLocks noGrp="1"/>
          </p:cNvSpPr>
          <p:nvPr>
            <p:ph idx="1"/>
          </p:nvPr>
        </p:nvSpPr>
        <p:spPr/>
        <p:txBody>
          <a:bodyPr>
            <a:normAutofit lnSpcReduction="10000"/>
          </a:bodyPr>
          <a:lstStyle/>
          <a:p>
            <a:r>
              <a:rPr lang="en-GB" dirty="0" smtClean="0"/>
              <a:t>Share how e-portfolios are used as a thinking space at YSJ for participants to collect and collate their evidence to the appropriate UKPSF descriptor.</a:t>
            </a:r>
          </a:p>
          <a:p>
            <a:r>
              <a:rPr lang="en-GB" dirty="0" smtClean="0"/>
              <a:t>Consider enabling/inhibiting factors that influence staff engagement in using e portfolios for professional development</a:t>
            </a:r>
          </a:p>
          <a:p>
            <a:r>
              <a:rPr lang="en-GB" dirty="0"/>
              <a:t>Share </a:t>
            </a:r>
            <a:r>
              <a:rPr lang="en-GB" dirty="0" smtClean="0"/>
              <a:t>portfolio examples and evaluation </a:t>
            </a:r>
            <a:r>
              <a:rPr lang="en-GB" dirty="0"/>
              <a:t>findings </a:t>
            </a:r>
          </a:p>
          <a:p>
            <a:endParaRPr lang="en-GB" dirty="0" smtClean="0"/>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a:t>
            </a:r>
            <a:endParaRPr lang="en-GB" dirty="0"/>
          </a:p>
        </p:txBody>
      </p:sp>
      <p:sp>
        <p:nvSpPr>
          <p:cNvPr id="3" name="Content Placeholder 2"/>
          <p:cNvSpPr>
            <a:spLocks noGrp="1"/>
          </p:cNvSpPr>
          <p:nvPr>
            <p:ph idx="1"/>
          </p:nvPr>
        </p:nvSpPr>
        <p:spPr/>
        <p:txBody>
          <a:bodyPr/>
          <a:lstStyle/>
          <a:p>
            <a:r>
              <a:rPr lang="en-GB" dirty="0" smtClean="0"/>
              <a:t>Move your sheet to the next group.</a:t>
            </a:r>
          </a:p>
          <a:p>
            <a:r>
              <a:rPr lang="en-GB" dirty="0" smtClean="0"/>
              <a:t>Consider the third pair of questions.</a:t>
            </a:r>
            <a:endParaRPr lang="en-GB" dirty="0"/>
          </a:p>
        </p:txBody>
      </p:sp>
    </p:spTree>
    <p:extLst>
      <p:ext uri="{BB962C8B-B14F-4D97-AF65-F5344CB8AC3E}">
        <p14:creationId xmlns:p14="http://schemas.microsoft.com/office/powerpoint/2010/main" val="2063228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a:t>
            </a:r>
            <a:endParaRPr lang="en-GB" dirty="0"/>
          </a:p>
        </p:txBody>
      </p:sp>
      <p:sp>
        <p:nvSpPr>
          <p:cNvPr id="3" name="Content Placeholder 2"/>
          <p:cNvSpPr>
            <a:spLocks noGrp="1"/>
          </p:cNvSpPr>
          <p:nvPr>
            <p:ph idx="1"/>
          </p:nvPr>
        </p:nvSpPr>
        <p:spPr/>
        <p:txBody>
          <a:bodyPr/>
          <a:lstStyle/>
          <a:p>
            <a:r>
              <a:rPr lang="en-GB" dirty="0" smtClean="0"/>
              <a:t>Return the dialogue sheet to its original group. Consider future actions you might take back to </a:t>
            </a:r>
            <a:r>
              <a:rPr lang="en-GB" smtClean="0"/>
              <a:t>your institution.</a:t>
            </a:r>
            <a:endParaRPr lang="en-GB" dirty="0" smtClean="0"/>
          </a:p>
          <a:p>
            <a:pPr marL="0" indent="0">
              <a:buNone/>
            </a:pP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 </a:t>
            </a:r>
            <a:endParaRPr lang="en-GB" dirty="0"/>
          </a:p>
        </p:txBody>
      </p:sp>
      <p:sp>
        <p:nvSpPr>
          <p:cNvPr id="3" name="Content Placeholder 2"/>
          <p:cNvSpPr>
            <a:spLocks noGrp="1"/>
          </p:cNvSpPr>
          <p:nvPr>
            <p:ph idx="1"/>
          </p:nvPr>
        </p:nvSpPr>
        <p:spPr/>
        <p:txBody>
          <a:bodyPr>
            <a:normAutofit fontScale="47500" lnSpcReduction="20000"/>
          </a:bodyPr>
          <a:lstStyle/>
          <a:p>
            <a:pPr>
              <a:buNone/>
            </a:pPr>
            <a:r>
              <a:rPr lang="en-GB" dirty="0" smtClean="0"/>
              <a:t>Brockbank, A  Beech, N &amp; McGill, I (</a:t>
            </a:r>
            <a:r>
              <a:rPr lang="en-GB" dirty="0" err="1" smtClean="0"/>
              <a:t>eds</a:t>
            </a:r>
            <a:r>
              <a:rPr lang="en-GB" dirty="0" smtClean="0"/>
              <a:t>) (2002) </a:t>
            </a:r>
            <a:r>
              <a:rPr lang="en-GB" i="1" dirty="0" smtClean="0"/>
              <a:t>Reflective Learning in Practice </a:t>
            </a:r>
            <a:r>
              <a:rPr lang="en-GB" dirty="0" smtClean="0"/>
              <a:t> Aldershot UK : Gower</a:t>
            </a:r>
          </a:p>
          <a:p>
            <a:pPr>
              <a:buNone/>
            </a:pPr>
            <a:r>
              <a:rPr lang="en-GB" dirty="0" err="1" smtClean="0"/>
              <a:t>Chau</a:t>
            </a:r>
            <a:r>
              <a:rPr lang="en-GB" dirty="0" smtClean="0"/>
              <a:t> J. Cheng, M (2010)Towards understanding the potential of e-portfolios for independent learning: A qualitative study </a:t>
            </a:r>
            <a:r>
              <a:rPr lang="en-GB" i="1" dirty="0" smtClean="0"/>
              <a:t>Australasian Journal of Educational Technology, 2010, 26(7) 933-950</a:t>
            </a:r>
            <a:endParaRPr lang="en-GB" dirty="0" smtClean="0"/>
          </a:p>
          <a:p>
            <a:pPr>
              <a:buNone/>
            </a:pPr>
            <a:r>
              <a:rPr lang="en-GB" dirty="0" smtClean="0"/>
              <a:t>Jones, M. &amp; Shelton, M. (2</a:t>
            </a:r>
            <a:r>
              <a:rPr lang="en-GB" baseline="30000" dirty="0" smtClean="0"/>
              <a:t>nd</a:t>
            </a:r>
            <a:r>
              <a:rPr lang="en-GB" dirty="0" smtClean="0"/>
              <a:t> ed 2012) Developing your Portfolio. Enhancing your learning and showing your stuff , Routledge</a:t>
            </a:r>
          </a:p>
          <a:p>
            <a:pPr>
              <a:buNone/>
            </a:pPr>
            <a:r>
              <a:rPr lang="en-GB" dirty="0" smtClean="0"/>
              <a:t>Monica Leggett &amp; Alison Bunker (2006) Teaching portfolios and university culture, Journal of Further and Higher Education, 30:3, 269-282,</a:t>
            </a:r>
          </a:p>
          <a:p>
            <a:pPr>
              <a:buNone/>
            </a:pPr>
            <a:r>
              <a:rPr lang="en-GB" dirty="0" err="1" smtClean="0"/>
              <a:t>Mok</a:t>
            </a:r>
            <a:r>
              <a:rPr lang="en-GB" dirty="0" smtClean="0"/>
              <a:t>, J (2012)</a:t>
            </a:r>
            <a:r>
              <a:rPr lang="en-GB" i="1" dirty="0" smtClean="0"/>
              <a:t> </a:t>
            </a:r>
            <a:r>
              <a:rPr lang="en-GB" dirty="0" smtClean="0"/>
              <a:t>As a student I do think the attitude to the learning effectiveness of electronic portfolios depends, to quite a large extent on the attitude of the students. The electronic journal of e learning, </a:t>
            </a:r>
            <a:r>
              <a:rPr lang="en-GB" dirty="0" err="1" smtClean="0"/>
              <a:t>vol</a:t>
            </a:r>
            <a:r>
              <a:rPr lang="en-GB" dirty="0" smtClean="0"/>
              <a:t> 10, no 4 407-416</a:t>
            </a:r>
          </a:p>
          <a:p>
            <a:pPr>
              <a:buNone/>
            </a:pPr>
            <a:r>
              <a:rPr lang="en-GB" dirty="0" err="1" smtClean="0"/>
              <a:t>Parkes</a:t>
            </a:r>
            <a:r>
              <a:rPr lang="en-GB" dirty="0" smtClean="0"/>
              <a:t>, K. &amp; </a:t>
            </a:r>
            <a:r>
              <a:rPr lang="en-GB" dirty="0" err="1" smtClean="0"/>
              <a:t>Kajdar</a:t>
            </a:r>
            <a:r>
              <a:rPr lang="en-GB" dirty="0" smtClean="0"/>
              <a:t>, S (2010) Eliciting and Assessing Reflective Practice: A Case Study in Web 2.0 Technologies. </a:t>
            </a:r>
            <a:r>
              <a:rPr lang="en-GB" i="1" dirty="0" smtClean="0"/>
              <a:t>International Journal of Teaching and Learning in Higher Education 2010, Volume 22, Number 2, 218-228</a:t>
            </a:r>
            <a:endParaRPr lang="en-GB" dirty="0" smtClean="0"/>
          </a:p>
          <a:p>
            <a:pPr>
              <a:buNone/>
            </a:pPr>
            <a:r>
              <a:rPr lang="en-GB" dirty="0" smtClean="0"/>
              <a:t>Parker, M. </a:t>
            </a:r>
            <a:r>
              <a:rPr lang="en-GB" dirty="0" err="1" smtClean="0"/>
              <a:t>Ndoye</a:t>
            </a:r>
            <a:r>
              <a:rPr lang="en-GB" dirty="0" smtClean="0"/>
              <a:t>, </a:t>
            </a:r>
            <a:r>
              <a:rPr lang="en-GB" dirty="0" err="1" smtClean="0"/>
              <a:t>Ritzhapt</a:t>
            </a:r>
            <a:r>
              <a:rPr lang="en-GB" dirty="0" smtClean="0"/>
              <a:t>, A. Qualitative Analysis of Student Perceptions of E-Portfolios in a Teacher Education Program. Volume 28 Number 3 | Journal of Digital Learning in Teacher Education</a:t>
            </a:r>
          </a:p>
          <a:p>
            <a:pPr>
              <a:buNone/>
            </a:pPr>
            <a:r>
              <a:rPr lang="sv-SE" dirty="0" smtClean="0"/>
              <a:t>Sjorgen, E. Ragnemalm. Tingstrom, P. </a:t>
            </a:r>
            <a:r>
              <a:rPr lang="de-DE" dirty="0" smtClean="0"/>
              <a:t>Uhlin, L. Abrandt Dahlgren, M. (2012) Academic reflections on the use of portfolio documentation of pedagogical skills. A pilot study .The Quality of Higher Education v 9, 98-119</a:t>
            </a:r>
          </a:p>
          <a:p>
            <a:pPr>
              <a:buNone/>
            </a:pPr>
            <a:r>
              <a:rPr lang="en-GB" dirty="0" err="1" smtClean="0"/>
              <a:t>Tisani</a:t>
            </a:r>
            <a:r>
              <a:rPr lang="en-GB" dirty="0" smtClean="0"/>
              <a:t>, N. (2008) Challenges in producing a portfolio for</a:t>
            </a:r>
          </a:p>
          <a:p>
            <a:pPr>
              <a:buNone/>
            </a:pPr>
            <a:r>
              <a:rPr lang="en-GB" dirty="0" smtClean="0"/>
              <a:t>     assessment: in search of underpinning educational theories, Teaching in Higher Education, 13:5, 549-557</a:t>
            </a:r>
          </a:p>
          <a:p>
            <a:pPr>
              <a:buNone/>
            </a:pPr>
            <a:endParaRPr lang="en-GB" dirty="0" smtClean="0"/>
          </a:p>
          <a:p>
            <a:pPr>
              <a:buNone/>
            </a:pPr>
            <a:endParaRPr lang="en-GB" dirty="0" smtClean="0"/>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90"/>
          <p:cNvGrpSpPr>
            <a:grpSpLocks/>
          </p:cNvGrpSpPr>
          <p:nvPr/>
        </p:nvGrpSpPr>
        <p:grpSpPr bwMode="auto">
          <a:xfrm>
            <a:off x="-87313" y="30163"/>
            <a:ext cx="9205913" cy="6999287"/>
            <a:chOff x="-17" y="-11"/>
            <a:chExt cx="5799" cy="4409"/>
          </a:xfrm>
        </p:grpSpPr>
        <p:sp>
          <p:nvSpPr>
            <p:cNvPr id="2052" name="Rectangle 86"/>
            <p:cNvSpPr>
              <a:spLocks noChangeArrowheads="1"/>
            </p:cNvSpPr>
            <p:nvPr/>
          </p:nvSpPr>
          <p:spPr bwMode="auto">
            <a:xfrm>
              <a:off x="22" y="78"/>
              <a:ext cx="5760" cy="4320"/>
            </a:xfrm>
            <a:prstGeom prst="rect">
              <a:avLst/>
            </a:prstGeom>
            <a:solidFill>
              <a:schemeClr val="bg1"/>
            </a:solidFill>
            <a:ln w="9525">
              <a:solidFill>
                <a:schemeClr val="tx1"/>
              </a:solidFill>
              <a:miter lim="800000"/>
              <a:headEnd/>
              <a:tailEnd/>
            </a:ln>
          </p:spPr>
          <p:txBody>
            <a:bodyPr wrap="none" anchor="ctr"/>
            <a:lstStyle/>
            <a:p>
              <a:endParaRPr lang="en-GB"/>
            </a:p>
          </p:txBody>
        </p:sp>
        <p:sp>
          <p:nvSpPr>
            <p:cNvPr id="2053" name="AutoShape 4"/>
            <p:cNvSpPr>
              <a:spLocks noChangeArrowheads="1"/>
            </p:cNvSpPr>
            <p:nvPr/>
          </p:nvSpPr>
          <p:spPr bwMode="auto">
            <a:xfrm>
              <a:off x="602" y="709"/>
              <a:ext cx="4626" cy="3130"/>
            </a:xfrm>
            <a:prstGeom prst="roundRect">
              <a:avLst>
                <a:gd name="adj" fmla="val 10954"/>
              </a:avLst>
            </a:prstGeom>
            <a:solidFill>
              <a:srgbClr val="92D050"/>
            </a:solidFill>
            <a:ln w="9525">
              <a:solidFill>
                <a:schemeClr val="tx1"/>
              </a:solidFill>
              <a:round/>
              <a:headEnd/>
              <a:tailEnd/>
            </a:ln>
          </p:spPr>
          <p:txBody>
            <a:bodyPr wrap="none" anchor="ctr"/>
            <a:lstStyle/>
            <a:p>
              <a:endParaRPr lang="en-GB"/>
            </a:p>
          </p:txBody>
        </p:sp>
        <p:sp>
          <p:nvSpPr>
            <p:cNvPr id="2054" name="AutoShape 5"/>
            <p:cNvSpPr>
              <a:spLocks noChangeArrowheads="1"/>
            </p:cNvSpPr>
            <p:nvPr/>
          </p:nvSpPr>
          <p:spPr bwMode="auto">
            <a:xfrm>
              <a:off x="1701" y="1616"/>
              <a:ext cx="2585" cy="1043"/>
            </a:xfrm>
            <a:prstGeom prst="roundRect">
              <a:avLst>
                <a:gd name="adj" fmla="val 16667"/>
              </a:avLst>
            </a:prstGeom>
            <a:solidFill>
              <a:schemeClr val="bg1"/>
            </a:solidFill>
            <a:ln w="9525">
              <a:solidFill>
                <a:schemeClr val="tx1"/>
              </a:solidFill>
              <a:round/>
              <a:headEnd/>
              <a:tailEnd/>
            </a:ln>
          </p:spPr>
          <p:txBody>
            <a:bodyPr wrap="none" anchor="ctr"/>
            <a:lstStyle/>
            <a:p>
              <a:endParaRPr lang="en-GB"/>
            </a:p>
          </p:txBody>
        </p:sp>
        <p:sp>
          <p:nvSpPr>
            <p:cNvPr id="2055" name="AutoShape 19"/>
            <p:cNvSpPr>
              <a:spLocks noChangeArrowheads="1"/>
            </p:cNvSpPr>
            <p:nvPr/>
          </p:nvSpPr>
          <p:spPr bwMode="auto">
            <a:xfrm>
              <a:off x="5103" y="3884"/>
              <a:ext cx="657" cy="4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p>
          </p:txBody>
        </p:sp>
        <p:sp>
          <p:nvSpPr>
            <p:cNvPr id="2" name="AutoShape 6"/>
            <p:cNvSpPr>
              <a:spLocks noChangeArrowheads="1"/>
            </p:cNvSpPr>
            <p:nvPr/>
          </p:nvSpPr>
          <p:spPr bwMode="auto">
            <a:xfrm rot="5400000">
              <a:off x="1021" y="2073"/>
              <a:ext cx="1088" cy="181"/>
            </a:xfrm>
            <a:prstGeom prst="roundRect">
              <a:avLst>
                <a:gd name="adj" fmla="val 16667"/>
              </a:avLst>
            </a:prstGeom>
            <a:solidFill>
              <a:schemeClr val="accent1">
                <a:lumMod val="50000"/>
              </a:schemeClr>
            </a:solidFill>
            <a:ln w="9525">
              <a:solidFill>
                <a:schemeClr val="tx1"/>
              </a:solidFill>
              <a:round/>
              <a:headEnd/>
              <a:tailEnd/>
            </a:ln>
            <a:effectLst/>
            <a:extLst/>
          </p:spPr>
          <p:txBody>
            <a:bodyPr wrap="none" anchor="ctr"/>
            <a:lstStyle/>
            <a:p>
              <a:pPr>
                <a:defRPr/>
              </a:pPr>
              <a:r>
                <a:rPr lang="nl-NL" sz="1200" b="1">
                  <a:solidFill>
                    <a:schemeClr val="bg1"/>
                  </a:solidFill>
                </a:rPr>
                <a:t>1. Start here</a:t>
              </a:r>
              <a:endParaRPr lang="en-US" sz="1200" b="1">
                <a:solidFill>
                  <a:schemeClr val="bg1"/>
                </a:solidFill>
              </a:endParaRPr>
            </a:p>
          </p:txBody>
        </p:sp>
        <p:sp>
          <p:nvSpPr>
            <p:cNvPr id="2056" name="Text Box 8"/>
            <p:cNvSpPr txBox="1">
              <a:spLocks noChangeArrowheads="1"/>
            </p:cNvSpPr>
            <p:nvPr/>
          </p:nvSpPr>
          <p:spPr bwMode="auto">
            <a:xfrm rot="5400000">
              <a:off x="649" y="1495"/>
              <a:ext cx="680" cy="601"/>
            </a:xfrm>
            <a:prstGeom prst="rect">
              <a:avLst/>
            </a:prstGeom>
            <a:noFill/>
            <a:ln>
              <a:noFill/>
            </a:ln>
            <a:effectLst/>
            <a:extLst/>
          </p:spPr>
          <p:txBody>
            <a:bodyPr>
              <a:spAutoFit/>
            </a:bodyPr>
            <a:lstStyle>
              <a:lvl1pPr marL="88900" indent="-88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Clr>
                  <a:srgbClr val="FF6600"/>
                </a:buClr>
                <a:buFont typeface="Wingdings" pitchFamily="2" charset="2"/>
                <a:buChar char="§"/>
                <a:defRPr/>
              </a:pPr>
              <a:r>
                <a:rPr lang="en-GB" sz="1000" dirty="0" smtClean="0"/>
                <a:t>This is a tool to create an exchange of ideas and thoughts.</a:t>
              </a:r>
            </a:p>
            <a:p>
              <a:pPr marL="0" indent="0" eaLnBrk="1" hangingPunct="1">
                <a:buClr>
                  <a:srgbClr val="FF6600"/>
                </a:buClr>
                <a:defRPr/>
              </a:pPr>
              <a:endParaRPr lang="en-GB" sz="600" dirty="0" smtClean="0"/>
            </a:p>
          </p:txBody>
        </p:sp>
        <p:sp>
          <p:nvSpPr>
            <p:cNvPr id="2058" name="Text Box 9"/>
            <p:cNvSpPr txBox="1">
              <a:spLocks noChangeArrowheads="1"/>
            </p:cNvSpPr>
            <p:nvPr/>
          </p:nvSpPr>
          <p:spPr bwMode="auto">
            <a:xfrm rot="5400000">
              <a:off x="585" y="2089"/>
              <a:ext cx="807" cy="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8900" indent="-88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Clr>
                  <a:srgbClr val="FF6600"/>
                </a:buClr>
                <a:buFont typeface="Wingdings" pitchFamily="2" charset="2"/>
                <a:buChar char="§"/>
              </a:pPr>
              <a:r>
                <a:rPr lang="en-GB" sz="800"/>
                <a:t>The sheet is a notepaper – please write your thoughts on it. The group does not have to agree on a question, but all opinions should be heard and seen in the notes.</a:t>
              </a:r>
            </a:p>
          </p:txBody>
        </p:sp>
        <p:sp>
          <p:nvSpPr>
            <p:cNvPr id="3" name="Text Box 10"/>
            <p:cNvSpPr txBox="1">
              <a:spLocks noChangeArrowheads="1"/>
            </p:cNvSpPr>
            <p:nvPr/>
          </p:nvSpPr>
          <p:spPr bwMode="auto">
            <a:xfrm>
              <a:off x="362" y="3786"/>
              <a:ext cx="1080" cy="494"/>
            </a:xfrm>
            <a:prstGeom prst="rect">
              <a:avLst/>
            </a:prstGeom>
            <a:noFill/>
            <a:ln>
              <a:noFill/>
            </a:ln>
            <a:effectLs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b="1" dirty="0" smtClean="0">
                  <a:solidFill>
                    <a:schemeClr val="accent1">
                      <a:lumMod val="25000"/>
                    </a:schemeClr>
                  </a:solidFill>
                </a:rPr>
                <a:t>1b. Staff engagement would be much better if a template was provided in the portfolio that linked to the dimensions of practice?</a:t>
              </a:r>
            </a:p>
          </p:txBody>
        </p:sp>
        <p:sp>
          <p:nvSpPr>
            <p:cNvPr id="2060" name="Line 11"/>
            <p:cNvSpPr>
              <a:spLocks noChangeShapeType="1"/>
            </p:cNvSpPr>
            <p:nvPr/>
          </p:nvSpPr>
          <p:spPr bwMode="auto">
            <a:xfrm>
              <a:off x="410" y="3756"/>
              <a:ext cx="0" cy="49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61" name="Text Box 13"/>
            <p:cNvSpPr txBox="1">
              <a:spLocks noChangeArrowheads="1"/>
            </p:cNvSpPr>
            <p:nvPr/>
          </p:nvSpPr>
          <p:spPr bwMode="auto">
            <a:xfrm>
              <a:off x="2337" y="3786"/>
              <a:ext cx="874"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900" b="1">
                <a:solidFill>
                  <a:srgbClr val="FF6600"/>
                </a:solidFill>
              </a:endParaRPr>
            </a:p>
          </p:txBody>
        </p:sp>
        <p:sp>
          <p:nvSpPr>
            <p:cNvPr id="2062" name="Text Box 14"/>
            <p:cNvSpPr txBox="1">
              <a:spLocks noChangeArrowheads="1"/>
            </p:cNvSpPr>
            <p:nvPr/>
          </p:nvSpPr>
          <p:spPr bwMode="auto">
            <a:xfrm>
              <a:off x="3243" y="3793"/>
              <a:ext cx="87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900" b="1">
                <a:solidFill>
                  <a:srgbClr val="FF6600"/>
                </a:solidFill>
              </a:endParaRPr>
            </a:p>
          </p:txBody>
        </p:sp>
        <p:sp>
          <p:nvSpPr>
            <p:cNvPr id="4" name="Text Box 17"/>
            <p:cNvSpPr txBox="1">
              <a:spLocks noChangeArrowheads="1"/>
            </p:cNvSpPr>
            <p:nvPr/>
          </p:nvSpPr>
          <p:spPr bwMode="auto">
            <a:xfrm>
              <a:off x="5057" y="4214"/>
              <a:ext cx="725" cy="106"/>
            </a:xfrm>
            <a:prstGeom prst="rect">
              <a:avLst/>
            </a:prstGeom>
            <a:noFill/>
            <a:ln>
              <a:noFill/>
            </a:ln>
            <a:effectLs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nl-NL" sz="500" dirty="0" smtClean="0">
                  <a:solidFill>
                    <a:schemeClr val="accent1">
                      <a:lumMod val="25000"/>
                    </a:schemeClr>
                  </a:solidFill>
                  <a:latin typeface="Lucida Sans Unicode" pitchFamily="34" charset="0"/>
                </a:rPr>
                <a:t>www.teacherqualitytoolbox.eu</a:t>
              </a:r>
              <a:endParaRPr lang="en-US" sz="500" dirty="0" smtClean="0">
                <a:solidFill>
                  <a:schemeClr val="accent1">
                    <a:lumMod val="25000"/>
                  </a:schemeClr>
                </a:solidFill>
                <a:latin typeface="Lucida Sans Unicode" pitchFamily="34" charset="0"/>
              </a:endParaRPr>
            </a:p>
          </p:txBody>
        </p:sp>
        <p:sp>
          <p:nvSpPr>
            <p:cNvPr id="2064" name="Line 20"/>
            <p:cNvSpPr>
              <a:spLocks noChangeShapeType="1"/>
            </p:cNvSpPr>
            <p:nvPr/>
          </p:nvSpPr>
          <p:spPr bwMode="auto">
            <a:xfrm>
              <a:off x="3244" y="3786"/>
              <a:ext cx="0" cy="49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65" name="Line 21"/>
            <p:cNvSpPr>
              <a:spLocks noChangeShapeType="1"/>
            </p:cNvSpPr>
            <p:nvPr/>
          </p:nvSpPr>
          <p:spPr bwMode="auto">
            <a:xfrm>
              <a:off x="4070" y="3793"/>
              <a:ext cx="0" cy="49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66" name="Line 22"/>
            <p:cNvSpPr>
              <a:spLocks noChangeShapeType="1"/>
            </p:cNvSpPr>
            <p:nvPr/>
          </p:nvSpPr>
          <p:spPr bwMode="auto">
            <a:xfrm>
              <a:off x="2337" y="3786"/>
              <a:ext cx="0" cy="49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67" name="Text Box 23"/>
            <p:cNvSpPr txBox="1">
              <a:spLocks noChangeArrowheads="1"/>
            </p:cNvSpPr>
            <p:nvPr/>
          </p:nvSpPr>
          <p:spPr bwMode="auto">
            <a:xfrm>
              <a:off x="4287" y="3786"/>
              <a:ext cx="55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900" b="1">
                <a:solidFill>
                  <a:srgbClr val="FF6600"/>
                </a:solidFill>
              </a:endParaRPr>
            </a:p>
          </p:txBody>
        </p:sp>
        <p:sp>
          <p:nvSpPr>
            <p:cNvPr id="2068" name="Text Box 26"/>
            <p:cNvSpPr txBox="1">
              <a:spLocks noChangeArrowheads="1"/>
            </p:cNvSpPr>
            <p:nvPr/>
          </p:nvSpPr>
          <p:spPr bwMode="auto">
            <a:xfrm>
              <a:off x="1520" y="3786"/>
              <a:ext cx="680"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900" b="1">
                <a:solidFill>
                  <a:srgbClr val="FF6600"/>
                </a:solidFill>
              </a:endParaRPr>
            </a:p>
          </p:txBody>
        </p:sp>
        <p:sp>
          <p:nvSpPr>
            <p:cNvPr id="2069" name="Line 27"/>
            <p:cNvSpPr>
              <a:spLocks noChangeShapeType="1"/>
            </p:cNvSpPr>
            <p:nvPr/>
          </p:nvSpPr>
          <p:spPr bwMode="auto">
            <a:xfrm>
              <a:off x="1520" y="3786"/>
              <a:ext cx="0" cy="49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2070" name="Group 49"/>
            <p:cNvGrpSpPr>
              <a:grpSpLocks/>
            </p:cNvGrpSpPr>
            <p:nvPr/>
          </p:nvGrpSpPr>
          <p:grpSpPr bwMode="auto">
            <a:xfrm>
              <a:off x="5228" y="602"/>
              <a:ext cx="422" cy="2975"/>
              <a:chOff x="5228" y="602"/>
              <a:chExt cx="422" cy="2975"/>
            </a:xfrm>
          </p:grpSpPr>
          <p:sp>
            <p:nvSpPr>
              <p:cNvPr id="2101" name="Text Box 12"/>
              <p:cNvSpPr txBox="1">
                <a:spLocks noChangeArrowheads="1"/>
              </p:cNvSpPr>
              <p:nvPr/>
            </p:nvSpPr>
            <p:spPr bwMode="auto">
              <a:xfrm rot="16200000">
                <a:off x="4981" y="2908"/>
                <a:ext cx="931" cy="407"/>
              </a:xfrm>
              <a:prstGeom prst="rect">
                <a:avLst/>
              </a:prstGeom>
              <a:noFill/>
              <a:ln>
                <a:noFill/>
              </a:ln>
              <a:effectLs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b="1" dirty="0" smtClean="0">
                    <a:solidFill>
                      <a:schemeClr val="accent1">
                        <a:lumMod val="25000"/>
                      </a:schemeClr>
                    </a:solidFill>
                  </a:rPr>
                  <a:t>2. It is best to use e portfolios as a thinking space and/or as a formative opportunity.</a:t>
                </a:r>
              </a:p>
            </p:txBody>
          </p:sp>
          <p:sp>
            <p:nvSpPr>
              <p:cNvPr id="5" name="Line 24"/>
              <p:cNvSpPr>
                <a:spLocks noChangeShapeType="1"/>
              </p:cNvSpPr>
              <p:nvPr/>
            </p:nvSpPr>
            <p:spPr bwMode="auto">
              <a:xfrm rot="5400000">
                <a:off x="5443" y="3362"/>
                <a:ext cx="0" cy="4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103" name="Text Box 30"/>
              <p:cNvSpPr txBox="1">
                <a:spLocks noChangeArrowheads="1"/>
              </p:cNvSpPr>
              <p:nvPr/>
            </p:nvSpPr>
            <p:spPr bwMode="auto">
              <a:xfrm rot="-5400000">
                <a:off x="4971" y="1703"/>
                <a:ext cx="680"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900" b="1">
                  <a:solidFill>
                    <a:srgbClr val="FF6600"/>
                  </a:solidFill>
                </a:endParaRPr>
              </a:p>
            </p:txBody>
          </p:sp>
          <p:sp>
            <p:nvSpPr>
              <p:cNvPr id="6" name="Text Box 31"/>
              <p:cNvSpPr txBox="1">
                <a:spLocks noChangeArrowheads="1"/>
              </p:cNvSpPr>
              <p:nvPr/>
            </p:nvSpPr>
            <p:spPr bwMode="auto">
              <a:xfrm rot="-5400000">
                <a:off x="5146" y="869"/>
                <a:ext cx="680"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900" b="1">
                  <a:solidFill>
                    <a:srgbClr val="FF6600"/>
                  </a:solidFill>
                </a:endParaRPr>
              </a:p>
            </p:txBody>
          </p:sp>
          <p:sp>
            <p:nvSpPr>
              <p:cNvPr id="2105" name="Line 32"/>
              <p:cNvSpPr>
                <a:spLocks noChangeShapeType="1"/>
              </p:cNvSpPr>
              <p:nvPr/>
            </p:nvSpPr>
            <p:spPr bwMode="auto">
              <a:xfrm rot="5400000">
                <a:off x="5443" y="1094"/>
                <a:ext cx="0" cy="4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106" name="Line 33"/>
              <p:cNvSpPr>
                <a:spLocks noChangeShapeType="1"/>
              </p:cNvSpPr>
              <p:nvPr/>
            </p:nvSpPr>
            <p:spPr bwMode="auto">
              <a:xfrm rot="5400000">
                <a:off x="5432" y="1763"/>
                <a:ext cx="0" cy="4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107" name="Line 34"/>
              <p:cNvSpPr>
                <a:spLocks noChangeShapeType="1"/>
              </p:cNvSpPr>
              <p:nvPr/>
            </p:nvSpPr>
            <p:spPr bwMode="auto">
              <a:xfrm rot="5400000">
                <a:off x="5443" y="2410"/>
                <a:ext cx="0" cy="4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7" name="Text Box 36"/>
            <p:cNvSpPr txBox="1">
              <a:spLocks noChangeArrowheads="1"/>
            </p:cNvSpPr>
            <p:nvPr/>
          </p:nvSpPr>
          <p:spPr bwMode="auto">
            <a:xfrm rot="10800000">
              <a:off x="4213" y="119"/>
              <a:ext cx="874" cy="494"/>
            </a:xfrm>
            <a:prstGeom prst="rect">
              <a:avLst/>
            </a:prstGeom>
            <a:noFill/>
            <a:ln>
              <a:noFill/>
            </a:ln>
            <a:effectLs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b="1" dirty="0" smtClean="0">
                  <a:solidFill>
                    <a:schemeClr val="accent1">
                      <a:lumMod val="25000"/>
                    </a:schemeClr>
                  </a:solidFill>
                </a:rPr>
                <a:t>3a. What challenges do you anticipate in engaging staff in using e portfolios in your own institution?</a:t>
              </a:r>
            </a:p>
          </p:txBody>
        </p:sp>
        <p:sp>
          <p:nvSpPr>
            <p:cNvPr id="2072" name="Line 37"/>
            <p:cNvSpPr>
              <a:spLocks noChangeShapeType="1"/>
            </p:cNvSpPr>
            <p:nvPr/>
          </p:nvSpPr>
          <p:spPr bwMode="auto">
            <a:xfrm rot="10800000">
              <a:off x="5103" y="30"/>
              <a:ext cx="0" cy="49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73" name="Text Box 38"/>
            <p:cNvSpPr txBox="1">
              <a:spLocks noChangeArrowheads="1"/>
            </p:cNvSpPr>
            <p:nvPr/>
          </p:nvSpPr>
          <p:spPr bwMode="auto">
            <a:xfrm rot="10800000">
              <a:off x="2322" y="343"/>
              <a:ext cx="874"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900" b="1">
                <a:solidFill>
                  <a:srgbClr val="FF6600"/>
                </a:solidFill>
              </a:endParaRPr>
            </a:p>
          </p:txBody>
        </p:sp>
        <p:sp>
          <p:nvSpPr>
            <p:cNvPr id="2074" name="Text Box 39"/>
            <p:cNvSpPr txBox="1">
              <a:spLocks noChangeArrowheads="1"/>
            </p:cNvSpPr>
            <p:nvPr/>
          </p:nvSpPr>
          <p:spPr bwMode="auto">
            <a:xfrm rot="10800000">
              <a:off x="1324" y="338"/>
              <a:ext cx="874"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900" b="1">
                <a:solidFill>
                  <a:srgbClr val="FF6600"/>
                </a:solidFill>
              </a:endParaRPr>
            </a:p>
          </p:txBody>
        </p:sp>
        <p:sp>
          <p:nvSpPr>
            <p:cNvPr id="2075" name="Line 41"/>
            <p:cNvSpPr>
              <a:spLocks noChangeShapeType="1"/>
            </p:cNvSpPr>
            <p:nvPr/>
          </p:nvSpPr>
          <p:spPr bwMode="auto">
            <a:xfrm rot="10800000">
              <a:off x="2197" y="32"/>
              <a:ext cx="0" cy="49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76" name="Line 42"/>
            <p:cNvSpPr>
              <a:spLocks noChangeShapeType="1"/>
            </p:cNvSpPr>
            <p:nvPr/>
          </p:nvSpPr>
          <p:spPr bwMode="auto">
            <a:xfrm rot="10800000">
              <a:off x="1200" y="30"/>
              <a:ext cx="0" cy="49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77" name="Line 43"/>
            <p:cNvSpPr>
              <a:spLocks noChangeShapeType="1"/>
            </p:cNvSpPr>
            <p:nvPr/>
          </p:nvSpPr>
          <p:spPr bwMode="auto">
            <a:xfrm rot="10800000">
              <a:off x="2835" y="61"/>
              <a:ext cx="0" cy="49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78" name="Text Box 44"/>
            <p:cNvSpPr txBox="1">
              <a:spLocks noChangeArrowheads="1"/>
            </p:cNvSpPr>
            <p:nvPr/>
          </p:nvSpPr>
          <p:spPr bwMode="auto">
            <a:xfrm rot="10800000">
              <a:off x="644" y="386"/>
              <a:ext cx="55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900" b="1">
                <a:solidFill>
                  <a:srgbClr val="FF6600"/>
                </a:solidFill>
              </a:endParaRPr>
            </a:p>
          </p:txBody>
        </p:sp>
        <p:sp>
          <p:nvSpPr>
            <p:cNvPr id="8" name="Text Box 45"/>
            <p:cNvSpPr txBox="1">
              <a:spLocks noChangeArrowheads="1"/>
            </p:cNvSpPr>
            <p:nvPr/>
          </p:nvSpPr>
          <p:spPr bwMode="auto">
            <a:xfrm rot="10800000">
              <a:off x="2864" y="89"/>
              <a:ext cx="1205" cy="582"/>
            </a:xfrm>
            <a:prstGeom prst="rect">
              <a:avLst/>
            </a:prstGeom>
            <a:noFill/>
            <a:ln>
              <a:noFill/>
            </a:ln>
            <a:effectLs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b="1" dirty="0" smtClean="0">
                  <a:solidFill>
                    <a:schemeClr val="accent1">
                      <a:lumMod val="25000"/>
                    </a:schemeClr>
                  </a:solidFill>
                </a:rPr>
                <a:t>3. What strategies would you use to enhance staff engagement in using e-portfolios to demonstrate good standing and recognize future CPD?</a:t>
              </a:r>
            </a:p>
          </p:txBody>
        </p:sp>
        <p:sp>
          <p:nvSpPr>
            <p:cNvPr id="2080" name="Line 46"/>
            <p:cNvSpPr>
              <a:spLocks noChangeShapeType="1"/>
            </p:cNvSpPr>
            <p:nvPr/>
          </p:nvSpPr>
          <p:spPr bwMode="auto">
            <a:xfrm rot="10800000">
              <a:off x="4104" y="30"/>
              <a:ext cx="0" cy="49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81" name="Text Box 51"/>
            <p:cNvSpPr txBox="1">
              <a:spLocks noChangeArrowheads="1"/>
            </p:cNvSpPr>
            <p:nvPr/>
          </p:nvSpPr>
          <p:spPr bwMode="auto">
            <a:xfrm rot="5400000">
              <a:off x="-46" y="1952"/>
              <a:ext cx="816"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900" b="1">
                <a:solidFill>
                  <a:srgbClr val="FF6600"/>
                </a:solidFill>
              </a:endParaRPr>
            </a:p>
          </p:txBody>
        </p:sp>
        <p:sp>
          <p:nvSpPr>
            <p:cNvPr id="2082" name="Line 52"/>
            <p:cNvSpPr>
              <a:spLocks noChangeShapeType="1"/>
            </p:cNvSpPr>
            <p:nvPr/>
          </p:nvSpPr>
          <p:spPr bwMode="auto">
            <a:xfrm rot="-5400000">
              <a:off x="321" y="651"/>
              <a:ext cx="0" cy="4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 name="Text Box 54"/>
            <p:cNvSpPr txBox="1">
              <a:spLocks noChangeArrowheads="1"/>
            </p:cNvSpPr>
            <p:nvPr/>
          </p:nvSpPr>
          <p:spPr bwMode="auto">
            <a:xfrm rot="5400000">
              <a:off x="-137" y="2823"/>
              <a:ext cx="908" cy="582"/>
            </a:xfrm>
            <a:prstGeom prst="rect">
              <a:avLst/>
            </a:prstGeom>
            <a:noFill/>
            <a:ln>
              <a:noFill/>
            </a:ln>
            <a:effectLs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b="1" dirty="0" smtClean="0">
                  <a:solidFill>
                    <a:schemeClr val="accent1">
                      <a:lumMod val="25000"/>
                    </a:schemeClr>
                  </a:solidFill>
                </a:rPr>
                <a:t>1a. E portfolios are a useful way of engaging staff to collect and reflect on evidence in a way that permits creativity?</a:t>
              </a:r>
            </a:p>
          </p:txBody>
        </p:sp>
        <p:sp>
          <p:nvSpPr>
            <p:cNvPr id="2084" name="Line 57"/>
            <p:cNvSpPr>
              <a:spLocks noChangeShapeType="1"/>
            </p:cNvSpPr>
            <p:nvPr/>
          </p:nvSpPr>
          <p:spPr bwMode="auto">
            <a:xfrm rot="-5400000">
              <a:off x="320" y="2227"/>
              <a:ext cx="0" cy="4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85" name="Line 58"/>
            <p:cNvSpPr>
              <a:spLocks noChangeShapeType="1"/>
            </p:cNvSpPr>
            <p:nvPr/>
          </p:nvSpPr>
          <p:spPr bwMode="auto">
            <a:xfrm rot="-5400000">
              <a:off x="316" y="1412"/>
              <a:ext cx="0" cy="4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89" name="AutoShape 59"/>
            <p:cNvSpPr>
              <a:spLocks noChangeArrowheads="1"/>
            </p:cNvSpPr>
            <p:nvPr/>
          </p:nvSpPr>
          <p:spPr bwMode="auto">
            <a:xfrm rot="10800000">
              <a:off x="-17" y="-11"/>
              <a:ext cx="657" cy="754"/>
            </a:xfrm>
            <a:prstGeom prst="roundRect">
              <a:avLst>
                <a:gd name="adj" fmla="val 16667"/>
              </a:avLst>
            </a:prstGeom>
            <a:solidFill>
              <a:schemeClr val="accent6">
                <a:lumMod val="40000"/>
                <a:lumOff val="60000"/>
              </a:schemeClr>
            </a:solidFill>
            <a:ln w="9525">
              <a:solidFill>
                <a:schemeClr val="tx1"/>
              </a:solidFill>
              <a:round/>
              <a:headEnd/>
              <a:tailEnd/>
            </a:ln>
            <a:effectLst/>
            <a:extLst/>
          </p:spPr>
          <p:txBody>
            <a:bodyPr wrap="none" anchor="ctr"/>
            <a:lstStyle/>
            <a:p>
              <a:pPr>
                <a:defRPr/>
              </a:pPr>
              <a:r>
                <a:rPr lang="en-GB" sz="1200"/>
                <a:t>Dialogue</a:t>
              </a:r>
              <a:endParaRPr lang="en-GB" sz="1200" dirty="0"/>
            </a:p>
            <a:p>
              <a:pPr>
                <a:defRPr/>
              </a:pPr>
              <a:r>
                <a:rPr lang="en-GB" sz="1200" dirty="0"/>
                <a:t>Sheet</a:t>
              </a:r>
            </a:p>
          </p:txBody>
        </p:sp>
        <p:sp>
          <p:nvSpPr>
            <p:cNvPr id="2087" name="Text Box 63"/>
            <p:cNvSpPr txBox="1">
              <a:spLocks noChangeArrowheads="1"/>
            </p:cNvSpPr>
            <p:nvPr/>
          </p:nvSpPr>
          <p:spPr bwMode="auto">
            <a:xfrm>
              <a:off x="748" y="2976"/>
              <a:ext cx="1179"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5725" indent="-85725"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800"/>
            </a:p>
          </p:txBody>
        </p:sp>
        <p:sp>
          <p:nvSpPr>
            <p:cNvPr id="2088" name="Text Box 66"/>
            <p:cNvSpPr txBox="1">
              <a:spLocks noChangeArrowheads="1"/>
            </p:cNvSpPr>
            <p:nvPr/>
          </p:nvSpPr>
          <p:spPr bwMode="auto">
            <a:xfrm>
              <a:off x="1534" y="2871"/>
              <a:ext cx="2450"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0488" indent="-904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b="1"/>
                <a:t>Reflecting on staff engagement with e-portfolios.</a:t>
              </a:r>
            </a:p>
            <a:p>
              <a:pPr eaLnBrk="1" hangingPunct="1"/>
              <a:r>
                <a:rPr lang="en-GB" sz="1000"/>
                <a:t>The one who is closest to the question  reads it aloud to the others – and makes the notes and a short summary of the discussion. Each question has 2 parts!</a:t>
              </a:r>
              <a:endParaRPr lang="en-US" sz="1000"/>
            </a:p>
            <a:p>
              <a:pPr eaLnBrk="1" hangingPunct="1"/>
              <a:endParaRPr lang="en-US" sz="800"/>
            </a:p>
          </p:txBody>
        </p:sp>
        <p:sp>
          <p:nvSpPr>
            <p:cNvPr id="2094" name="Oval 67"/>
            <p:cNvSpPr>
              <a:spLocks noChangeArrowheads="1"/>
            </p:cNvSpPr>
            <p:nvPr/>
          </p:nvSpPr>
          <p:spPr bwMode="auto">
            <a:xfrm>
              <a:off x="1656" y="2735"/>
              <a:ext cx="136" cy="136"/>
            </a:xfrm>
            <a:prstGeom prst="ellipse">
              <a:avLst/>
            </a:prstGeom>
            <a:solidFill>
              <a:schemeClr val="accent1">
                <a:lumMod val="50000"/>
              </a:schemeClr>
            </a:solidFill>
            <a:ln>
              <a:noFill/>
            </a:ln>
            <a:effectLst/>
            <a:extLst/>
          </p:spPr>
          <p:txBody>
            <a:bodyPr wrap="none" anchor="ctr"/>
            <a:lstStyle/>
            <a:p>
              <a:pPr algn="ctr">
                <a:defRPr/>
              </a:pPr>
              <a:r>
                <a:rPr lang="nl-NL" sz="900" dirty="0">
                  <a:solidFill>
                    <a:schemeClr val="bg1"/>
                  </a:solidFill>
                </a:rPr>
                <a:t>2</a:t>
              </a:r>
              <a:endParaRPr lang="en-US" sz="900" dirty="0">
                <a:solidFill>
                  <a:schemeClr val="bg1"/>
                </a:solidFill>
              </a:endParaRPr>
            </a:p>
          </p:txBody>
        </p:sp>
        <p:sp>
          <p:nvSpPr>
            <p:cNvPr id="2090" name="Text Box 68"/>
            <p:cNvSpPr txBox="1">
              <a:spLocks noChangeArrowheads="1"/>
            </p:cNvSpPr>
            <p:nvPr/>
          </p:nvSpPr>
          <p:spPr bwMode="auto">
            <a:xfrm rot="-5400000">
              <a:off x="4026" y="2459"/>
              <a:ext cx="1451"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0488" indent="-904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a:t>Reflect on the comments of the previous group. Do you agree or disagree, do you have anything to add to their notes for question 1?</a:t>
              </a:r>
            </a:p>
            <a:p>
              <a:pPr eaLnBrk="1" hangingPunct="1"/>
              <a:r>
                <a:rPr lang="en-US" sz="900"/>
                <a:t>Read question 2 and as before discuss and make notes on the sheet.</a:t>
              </a:r>
            </a:p>
          </p:txBody>
        </p:sp>
        <p:sp>
          <p:nvSpPr>
            <p:cNvPr id="2096" name="Oval 69"/>
            <p:cNvSpPr>
              <a:spLocks noChangeArrowheads="1"/>
            </p:cNvSpPr>
            <p:nvPr/>
          </p:nvSpPr>
          <p:spPr bwMode="auto">
            <a:xfrm rot="-5400000">
              <a:off x="4286" y="3339"/>
              <a:ext cx="136" cy="136"/>
            </a:xfrm>
            <a:prstGeom prst="ellipse">
              <a:avLst/>
            </a:prstGeom>
            <a:solidFill>
              <a:schemeClr val="accent1">
                <a:lumMod val="50000"/>
              </a:schemeClr>
            </a:solidFill>
            <a:ln>
              <a:noFill/>
            </a:ln>
            <a:effectLst/>
            <a:extLst/>
          </p:spPr>
          <p:txBody>
            <a:bodyPr wrap="none" anchor="ctr"/>
            <a:lstStyle/>
            <a:p>
              <a:pPr algn="ctr">
                <a:defRPr/>
              </a:pPr>
              <a:r>
                <a:rPr lang="nl-NL" sz="900" dirty="0">
                  <a:solidFill>
                    <a:schemeClr val="bg1"/>
                  </a:solidFill>
                </a:rPr>
                <a:t>3</a:t>
              </a:r>
              <a:endParaRPr lang="en-US" sz="900" dirty="0">
                <a:solidFill>
                  <a:schemeClr val="bg1"/>
                </a:solidFill>
              </a:endParaRPr>
            </a:p>
          </p:txBody>
        </p:sp>
        <p:sp>
          <p:nvSpPr>
            <p:cNvPr id="2092" name="Text Box 70"/>
            <p:cNvSpPr txBox="1">
              <a:spLocks noChangeArrowheads="1"/>
            </p:cNvSpPr>
            <p:nvPr/>
          </p:nvSpPr>
          <p:spPr bwMode="auto">
            <a:xfrm rot="-5400000">
              <a:off x="4165" y="1093"/>
              <a:ext cx="1244" cy="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0488" indent="-904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800"/>
                <a:t>Reflect on the comments of the previous group. Do you agree or disagree, do you have anything to add to their notes for question 1 or 2?</a:t>
              </a:r>
            </a:p>
            <a:p>
              <a:pPr eaLnBrk="1" hangingPunct="1"/>
              <a:r>
                <a:rPr lang="en-US" sz="800"/>
                <a:t>Read question 3 and as before discuss and make notes on the sheet.</a:t>
              </a:r>
            </a:p>
          </p:txBody>
        </p:sp>
        <p:sp>
          <p:nvSpPr>
            <p:cNvPr id="2098" name="Oval 71"/>
            <p:cNvSpPr>
              <a:spLocks noChangeArrowheads="1"/>
            </p:cNvSpPr>
            <p:nvPr/>
          </p:nvSpPr>
          <p:spPr bwMode="auto">
            <a:xfrm rot="-5400000">
              <a:off x="4286" y="1842"/>
              <a:ext cx="136" cy="136"/>
            </a:xfrm>
            <a:prstGeom prst="ellipse">
              <a:avLst/>
            </a:prstGeom>
            <a:solidFill>
              <a:schemeClr val="accent1">
                <a:lumMod val="50000"/>
              </a:schemeClr>
            </a:solidFill>
            <a:ln>
              <a:noFill/>
            </a:ln>
            <a:effectLst/>
            <a:extLst/>
          </p:spPr>
          <p:txBody>
            <a:bodyPr wrap="none" anchor="ctr"/>
            <a:lstStyle/>
            <a:p>
              <a:pPr algn="ctr">
                <a:defRPr/>
              </a:pPr>
              <a:r>
                <a:rPr lang="en-US" sz="900" dirty="0">
                  <a:solidFill>
                    <a:schemeClr val="bg1"/>
                  </a:solidFill>
                </a:rPr>
                <a:t>4</a:t>
              </a:r>
            </a:p>
          </p:txBody>
        </p:sp>
        <p:sp>
          <p:nvSpPr>
            <p:cNvPr id="10" name="Text Box 74"/>
            <p:cNvSpPr txBox="1">
              <a:spLocks noChangeArrowheads="1"/>
            </p:cNvSpPr>
            <p:nvPr/>
          </p:nvSpPr>
          <p:spPr bwMode="auto">
            <a:xfrm rot="10800000">
              <a:off x="3246" y="1025"/>
              <a:ext cx="999"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0488" indent="-904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sz="800" b="1"/>
            </a:p>
          </p:txBody>
        </p:sp>
        <p:sp>
          <p:nvSpPr>
            <p:cNvPr id="2095" name="Text Box 76"/>
            <p:cNvSpPr txBox="1">
              <a:spLocks noChangeArrowheads="1"/>
            </p:cNvSpPr>
            <p:nvPr/>
          </p:nvSpPr>
          <p:spPr bwMode="auto">
            <a:xfrm rot="10800000">
              <a:off x="1881" y="871"/>
              <a:ext cx="1799" cy="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0488" indent="-904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800"/>
                <a:t>The sheet should now be returned to the original group.</a:t>
              </a:r>
            </a:p>
            <a:p>
              <a:pPr eaLnBrk="1" hangingPunct="1"/>
              <a:r>
                <a:rPr lang="en-US" sz="800"/>
                <a:t>Review the comments on your dialogue sheet. Are there any shared conclusions about the questions?</a:t>
              </a:r>
            </a:p>
            <a:p>
              <a:pPr eaLnBrk="1" hangingPunct="1"/>
              <a:r>
                <a:rPr lang="en-US" sz="800"/>
                <a:t>Consider what about future actions </a:t>
              </a:r>
              <a:r>
                <a:rPr lang="en-GB" sz="800"/>
                <a:t>you might take back to your institution as a result of the discussions.</a:t>
              </a:r>
              <a:endParaRPr lang="en-US" sz="800"/>
            </a:p>
          </p:txBody>
        </p:sp>
        <p:sp>
          <p:nvSpPr>
            <p:cNvPr id="2102" name="Oval 77"/>
            <p:cNvSpPr>
              <a:spLocks noChangeArrowheads="1"/>
            </p:cNvSpPr>
            <p:nvPr/>
          </p:nvSpPr>
          <p:spPr bwMode="auto">
            <a:xfrm rot="10800000">
              <a:off x="3066" y="1329"/>
              <a:ext cx="136" cy="136"/>
            </a:xfrm>
            <a:prstGeom prst="ellipse">
              <a:avLst/>
            </a:prstGeom>
            <a:solidFill>
              <a:schemeClr val="accent1">
                <a:lumMod val="50000"/>
              </a:schemeClr>
            </a:solidFill>
            <a:ln>
              <a:noFill/>
            </a:ln>
            <a:effectLst/>
            <a:extLst/>
          </p:spPr>
          <p:txBody>
            <a:bodyPr wrap="none" anchor="ctr"/>
            <a:lstStyle/>
            <a:p>
              <a:pPr algn="ctr">
                <a:defRPr/>
              </a:pPr>
              <a:r>
                <a:rPr lang="en-US" sz="900" dirty="0">
                  <a:solidFill>
                    <a:schemeClr val="bg1"/>
                  </a:solidFill>
                </a:rPr>
                <a:t>5</a:t>
              </a:r>
            </a:p>
          </p:txBody>
        </p:sp>
        <p:sp>
          <p:nvSpPr>
            <p:cNvPr id="2097" name="Text Box 78"/>
            <p:cNvSpPr txBox="1">
              <a:spLocks noChangeArrowheads="1"/>
            </p:cNvSpPr>
            <p:nvPr/>
          </p:nvSpPr>
          <p:spPr bwMode="auto">
            <a:xfrm rot="10800000">
              <a:off x="656" y="1027"/>
              <a:ext cx="727"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800" b="1"/>
                <a:t>Group Name: ___</a:t>
              </a:r>
            </a:p>
            <a:p>
              <a:pPr eaLnBrk="1" hangingPunct="1"/>
              <a:endParaRPr lang="en-GB" sz="800" b="1"/>
            </a:p>
          </p:txBody>
        </p:sp>
        <p:sp>
          <p:nvSpPr>
            <p:cNvPr id="2104" name="AutoShape 79"/>
            <p:cNvSpPr>
              <a:spLocks noChangeArrowheads="1"/>
            </p:cNvSpPr>
            <p:nvPr/>
          </p:nvSpPr>
          <p:spPr bwMode="auto">
            <a:xfrm rot="8701050">
              <a:off x="1596" y="1085"/>
              <a:ext cx="397" cy="594"/>
            </a:xfrm>
            <a:prstGeom prst="upArrowCallout">
              <a:avLst>
                <a:gd name="adj1" fmla="val 25000"/>
                <a:gd name="adj2" fmla="val 25000"/>
                <a:gd name="adj3" fmla="val 22838"/>
                <a:gd name="adj4" fmla="val 66667"/>
              </a:avLst>
            </a:prstGeom>
            <a:solidFill>
              <a:schemeClr val="accent6">
                <a:lumMod val="60000"/>
                <a:lumOff val="40000"/>
                <a:alpha val="69804"/>
              </a:schemeClr>
            </a:solidFill>
            <a:ln w="9525">
              <a:solidFill>
                <a:schemeClr val="tx1"/>
              </a:solidFill>
              <a:miter lim="800000"/>
              <a:headEnd/>
              <a:tailEnd/>
            </a:ln>
            <a:effectLst/>
            <a:extLst/>
          </p:spPr>
          <p:txBody>
            <a:bodyPr wrap="none" anchor="ctr"/>
            <a:lstStyle/>
            <a:p>
              <a:pPr algn="ctr">
                <a:defRPr/>
              </a:pPr>
              <a:r>
                <a:rPr lang="nl-NL" sz="700" dirty="0">
                  <a:solidFill>
                    <a:schemeClr val="bg1"/>
                  </a:solidFill>
                </a:rPr>
                <a:t>Room for </a:t>
              </a:r>
            </a:p>
            <a:p>
              <a:pPr algn="ctr">
                <a:defRPr/>
              </a:pPr>
              <a:r>
                <a:rPr lang="nl-NL" sz="700" dirty="0">
                  <a:solidFill>
                    <a:schemeClr val="bg1"/>
                  </a:solidFill>
                </a:rPr>
                <a:t>notes, </a:t>
              </a:r>
            </a:p>
            <a:p>
              <a:pPr algn="ctr">
                <a:defRPr/>
              </a:pPr>
              <a:r>
                <a:rPr lang="nl-NL" sz="700" dirty="0">
                  <a:solidFill>
                    <a:schemeClr val="bg1"/>
                  </a:solidFill>
                </a:rPr>
                <a:t>comments,</a:t>
              </a:r>
            </a:p>
            <a:p>
              <a:pPr algn="ctr">
                <a:defRPr/>
              </a:pPr>
              <a:r>
                <a:rPr lang="nl-NL" sz="700" dirty="0">
                  <a:solidFill>
                    <a:schemeClr val="bg1"/>
                  </a:solidFill>
                </a:rPr>
                <a:t>drawing, </a:t>
              </a:r>
            </a:p>
            <a:p>
              <a:pPr algn="ctr">
                <a:defRPr/>
              </a:pPr>
              <a:r>
                <a:rPr lang="nl-NL" sz="700" dirty="0">
                  <a:solidFill>
                    <a:schemeClr val="bg1"/>
                  </a:solidFill>
                </a:rPr>
                <a:t>etc.</a:t>
              </a:r>
              <a:endParaRPr lang="en-US" sz="700" dirty="0"/>
            </a:p>
          </p:txBody>
        </p:sp>
        <p:sp>
          <p:nvSpPr>
            <p:cNvPr id="2099" name="Text Box 83"/>
            <p:cNvSpPr txBox="1">
              <a:spLocks noChangeArrowheads="1"/>
            </p:cNvSpPr>
            <p:nvPr/>
          </p:nvSpPr>
          <p:spPr bwMode="auto">
            <a:xfrm rot="5400000">
              <a:off x="70" y="3426"/>
              <a:ext cx="680"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900" b="1">
                <a:solidFill>
                  <a:srgbClr val="FF6600"/>
                </a:solidFill>
              </a:endParaRPr>
            </a:p>
          </p:txBody>
        </p:sp>
        <p:sp>
          <p:nvSpPr>
            <p:cNvPr id="2100" name="Line 84"/>
            <p:cNvSpPr>
              <a:spLocks noChangeShapeType="1"/>
            </p:cNvSpPr>
            <p:nvPr/>
          </p:nvSpPr>
          <p:spPr bwMode="auto">
            <a:xfrm rot="-5400000">
              <a:off x="327" y="3356"/>
              <a:ext cx="0" cy="4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60" name="Text Box 25"/>
          <p:cNvSpPr txBox="1">
            <a:spLocks noChangeArrowheads="1"/>
          </p:cNvSpPr>
          <p:nvPr/>
        </p:nvSpPr>
        <p:spPr bwMode="auto">
          <a:xfrm>
            <a:off x="6592888" y="6183313"/>
            <a:ext cx="1185862" cy="784225"/>
          </a:xfrm>
          <a:prstGeom prst="rect">
            <a:avLst/>
          </a:prstGeom>
          <a:noFill/>
          <a:ln>
            <a:noFill/>
          </a:ln>
          <a:effectLs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b="1" dirty="0" smtClean="0">
                <a:solidFill>
                  <a:schemeClr val="accent1">
                    <a:lumMod val="25000"/>
                  </a:schemeClr>
                </a:solidFill>
              </a:rPr>
              <a:t>2. Summative assessment would change the way staff engaged with E-portfolios</a:t>
            </a:r>
          </a:p>
        </p:txBody>
      </p:sp>
    </p:spTree>
    <p:extLst>
      <p:ext uri="{BB962C8B-B14F-4D97-AF65-F5344CB8AC3E}">
        <p14:creationId xmlns:p14="http://schemas.microsoft.com/office/powerpoint/2010/main" val="2650284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Recognising Academic Practice</a:t>
            </a:r>
            <a:br>
              <a:rPr lang="en-GB" dirty="0" smtClean="0"/>
            </a:br>
            <a:r>
              <a:rPr lang="en-GB" dirty="0" smtClean="0"/>
              <a:t>YSJ CPD Framework</a:t>
            </a:r>
            <a:endParaRPr lang="en-GB" dirty="0"/>
          </a:p>
        </p:txBody>
      </p:sp>
      <p:sp>
        <p:nvSpPr>
          <p:cNvPr id="3" name="Content Placeholder 2"/>
          <p:cNvSpPr>
            <a:spLocks noGrp="1"/>
          </p:cNvSpPr>
          <p:nvPr>
            <p:ph idx="1"/>
          </p:nvPr>
        </p:nvSpPr>
        <p:spPr/>
        <p:txBody>
          <a:bodyPr>
            <a:normAutofit/>
          </a:bodyPr>
          <a:lstStyle/>
          <a:p>
            <a:r>
              <a:rPr lang="en-GB" dirty="0" smtClean="0"/>
              <a:t>CPD Framework accredited by HEA September 2012</a:t>
            </a:r>
          </a:p>
          <a:p>
            <a:pPr lvl="1"/>
            <a:r>
              <a:rPr lang="en-GB" dirty="0" smtClean="0"/>
              <a:t>Professional dialogue and paper routes D1-D4</a:t>
            </a:r>
          </a:p>
          <a:p>
            <a:pPr lvl="1"/>
            <a:r>
              <a:rPr lang="en-GB" dirty="0" smtClean="0"/>
              <a:t>90% participants use the dialogue/e-portfolio route</a:t>
            </a:r>
          </a:p>
          <a:p>
            <a:r>
              <a:rPr lang="en-GB" dirty="0" smtClean="0"/>
              <a:t>University targets 100% by end of 2014/15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Professional dialogue </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Professional dialogue route is underpinned by  the values of collaboration and collegiality, development and reflection.</a:t>
            </a:r>
          </a:p>
          <a:p>
            <a:r>
              <a:rPr lang="en-GB" dirty="0" smtClean="0"/>
              <a:t>Facilitates reflection by being: </a:t>
            </a:r>
          </a:p>
          <a:p>
            <a:pPr lvl="1"/>
            <a:r>
              <a:rPr lang="en-GB" dirty="0" smtClean="0"/>
              <a:t>an intentional process </a:t>
            </a:r>
          </a:p>
          <a:p>
            <a:pPr lvl="1"/>
            <a:r>
              <a:rPr lang="en-GB" dirty="0" smtClean="0"/>
              <a:t>where social context and experience are acknowledged </a:t>
            </a:r>
          </a:p>
          <a:p>
            <a:pPr lvl="1"/>
            <a:r>
              <a:rPr lang="en-GB" dirty="0" smtClean="0"/>
              <a:t>in which learners are active individuals  </a:t>
            </a:r>
          </a:p>
          <a:p>
            <a:pPr lvl="1"/>
            <a:r>
              <a:rPr lang="en-GB" dirty="0" smtClean="0"/>
              <a:t>engaging with others </a:t>
            </a:r>
          </a:p>
          <a:p>
            <a:pPr lvl="1"/>
            <a:r>
              <a:rPr lang="en-GB" dirty="0" smtClean="0"/>
              <a:t>open to challenge </a:t>
            </a:r>
          </a:p>
          <a:p>
            <a:pPr lvl="1"/>
            <a:r>
              <a:rPr lang="en-GB" dirty="0" smtClean="0"/>
              <a:t>the outcome involves transformation as well as improvement for both individuals and their organisation </a:t>
            </a:r>
          </a:p>
          <a:p>
            <a:pPr marL="0" indent="0">
              <a:buNone/>
            </a:pPr>
            <a:r>
              <a:rPr lang="en-GB" sz="3300" dirty="0" smtClean="0"/>
              <a:t>Brockbank, A  Beech, N &amp; McGill, I (2002)</a:t>
            </a:r>
            <a:endParaRPr lang="en-GB"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role of the portfolio</a:t>
            </a:r>
            <a:endParaRPr lang="en-GB" dirty="0"/>
          </a:p>
        </p:txBody>
      </p:sp>
      <p:sp>
        <p:nvSpPr>
          <p:cNvPr id="3" name="Content Placeholder 2"/>
          <p:cNvSpPr>
            <a:spLocks noGrp="1"/>
          </p:cNvSpPr>
          <p:nvPr>
            <p:ph idx="1"/>
          </p:nvPr>
        </p:nvSpPr>
        <p:spPr/>
        <p:txBody>
          <a:bodyPr/>
          <a:lstStyle/>
          <a:p>
            <a:r>
              <a:rPr lang="en-GB" dirty="0" smtClean="0"/>
              <a:t>A thinking space </a:t>
            </a:r>
          </a:p>
          <a:p>
            <a:pPr lvl="1"/>
            <a:r>
              <a:rPr lang="en-GB" dirty="0" smtClean="0"/>
              <a:t>to reflect on professional practice</a:t>
            </a:r>
          </a:p>
          <a:p>
            <a:pPr lvl="1"/>
            <a:r>
              <a:rPr lang="en-GB" dirty="0" smtClean="0"/>
              <a:t>to bring together appropriate evidence that can then be discussed in the dialogues</a:t>
            </a:r>
          </a:p>
          <a:p>
            <a:pPr lvl="1"/>
            <a:r>
              <a:rPr lang="en-GB" dirty="0" smtClean="0"/>
              <a:t>A formative aspect of the process</a:t>
            </a:r>
          </a:p>
          <a:p>
            <a:pPr lvl="1"/>
            <a:r>
              <a:rPr lang="en-GB" dirty="0" smtClean="0"/>
              <a:t>A celebration of expertise and showcase identity as a professional teacher</a:t>
            </a:r>
          </a:p>
          <a:p>
            <a:pPr lvl="1"/>
            <a:r>
              <a:rPr lang="en-GB" dirty="0" smtClean="0"/>
              <a:t>An opportunity to be creative</a:t>
            </a:r>
          </a:p>
          <a:p>
            <a:endParaRPr lang="en-GB" dirty="0" smtClean="0"/>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thoughts from the literature</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“…portfolios represent a window on authentic learning” (Jones and Shelton 2011)</a:t>
            </a:r>
          </a:p>
          <a:p>
            <a:pPr lvl="1"/>
            <a:r>
              <a:rPr lang="en-GB" dirty="0" smtClean="0"/>
              <a:t>Demonstrates translation of theory into practice</a:t>
            </a:r>
          </a:p>
          <a:p>
            <a:pPr lvl="1"/>
            <a:r>
              <a:rPr lang="en-GB" dirty="0" smtClean="0"/>
              <a:t>Introspection, design and implementation(</a:t>
            </a:r>
            <a:r>
              <a:rPr lang="en-GB" dirty="0" err="1" smtClean="0"/>
              <a:t>Kinnard</a:t>
            </a:r>
            <a:r>
              <a:rPr lang="en-GB" dirty="0" smtClean="0"/>
              <a:t> 2007) </a:t>
            </a:r>
          </a:p>
          <a:p>
            <a:pPr lvl="1"/>
            <a:r>
              <a:rPr lang="en-GB" dirty="0" smtClean="0"/>
              <a:t>Develops </a:t>
            </a:r>
            <a:r>
              <a:rPr lang="en-GB" dirty="0" err="1" smtClean="0"/>
              <a:t>metacogntion</a:t>
            </a:r>
            <a:r>
              <a:rPr lang="en-GB" dirty="0" smtClean="0"/>
              <a:t>, enables the tacit to become explicit.</a:t>
            </a:r>
          </a:p>
          <a:p>
            <a:r>
              <a:rPr lang="en-GB" dirty="0" smtClean="0"/>
              <a:t>Portfolio building process engages staff in reflection and inquiry </a:t>
            </a:r>
          </a:p>
          <a:p>
            <a:pPr lvl="1"/>
            <a:r>
              <a:rPr lang="en-GB" dirty="0" smtClean="0"/>
              <a:t>Connects  action and belief, thinking and doing (</a:t>
            </a:r>
            <a:r>
              <a:rPr lang="en-GB" dirty="0" err="1" smtClean="0"/>
              <a:t>Mok</a:t>
            </a:r>
            <a:r>
              <a:rPr lang="en-GB" dirty="0" smtClean="0"/>
              <a:t> 2012)</a:t>
            </a:r>
          </a:p>
          <a:p>
            <a:pPr lvl="1"/>
            <a:r>
              <a:rPr lang="en-GB" dirty="0" smtClean="0"/>
              <a:t>Multimodal reflection (</a:t>
            </a:r>
            <a:r>
              <a:rPr lang="en-GB" dirty="0" err="1" smtClean="0"/>
              <a:t>Parkes</a:t>
            </a:r>
            <a:r>
              <a:rPr lang="en-GB" dirty="0" smtClean="0"/>
              <a:t> and </a:t>
            </a:r>
            <a:r>
              <a:rPr lang="en-GB" dirty="0" err="1" smtClean="0"/>
              <a:t>Kajdar</a:t>
            </a:r>
            <a:r>
              <a:rPr lang="en-GB" dirty="0" smtClean="0"/>
              <a:t> 2010) </a:t>
            </a:r>
          </a:p>
          <a:p>
            <a:r>
              <a:rPr lang="en-GB" dirty="0" smtClean="0"/>
              <a:t>Isolation of portfolio building (</a:t>
            </a:r>
            <a:r>
              <a:rPr lang="en-GB" dirty="0" err="1" smtClean="0"/>
              <a:t>Tisani</a:t>
            </a:r>
            <a:r>
              <a:rPr lang="en-GB" dirty="0" smtClean="0"/>
              <a:t> 2008)</a:t>
            </a:r>
          </a:p>
          <a:p>
            <a:r>
              <a:rPr lang="en-GB" dirty="0" smtClean="0"/>
              <a:t>Structure versus rigidity (</a:t>
            </a:r>
            <a:r>
              <a:rPr lang="en-GB" dirty="0" err="1" smtClean="0"/>
              <a:t>Sjorgen</a:t>
            </a:r>
            <a:r>
              <a:rPr lang="en-GB" dirty="0" smtClean="0"/>
              <a:t> et al 2012)</a:t>
            </a:r>
          </a:p>
          <a:p>
            <a:r>
              <a:rPr lang="en-GB" dirty="0" smtClean="0"/>
              <a:t>Cognitive overload dilemma </a:t>
            </a:r>
          </a:p>
          <a:p>
            <a:pPr lvl="1"/>
            <a:r>
              <a:rPr lang="en-GB" dirty="0" smtClean="0"/>
              <a:t>Learning technology at the same time as reflecting: too much (Parker et al (2012)</a:t>
            </a:r>
            <a:endParaRPr lang="en-GB" dirty="0"/>
          </a:p>
        </p:txBody>
      </p:sp>
    </p:spTree>
    <p:extLst>
      <p:ext uri="{BB962C8B-B14F-4D97-AF65-F5344CB8AC3E}">
        <p14:creationId xmlns:p14="http://schemas.microsoft.com/office/powerpoint/2010/main" val="1432590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a:t>
            </a:r>
            <a:endParaRPr lang="en-GB" dirty="0"/>
          </a:p>
        </p:txBody>
      </p:sp>
      <p:sp>
        <p:nvSpPr>
          <p:cNvPr id="3" name="Content Placeholder 2"/>
          <p:cNvSpPr>
            <a:spLocks noGrp="1"/>
          </p:cNvSpPr>
          <p:nvPr>
            <p:ph idx="1"/>
          </p:nvPr>
        </p:nvSpPr>
        <p:spPr/>
        <p:txBody>
          <a:bodyPr/>
          <a:lstStyle/>
          <a:p>
            <a:r>
              <a:rPr lang="en-GB" dirty="0" smtClean="0"/>
              <a:t>Using the dialogue sheets in small groups consider the first pair of questions, make notes on your sheets!</a:t>
            </a:r>
          </a:p>
          <a:p>
            <a:r>
              <a:rPr lang="en-GB" dirty="0" smtClean="0"/>
              <a:t>Don’t forget to give your group a name!</a:t>
            </a:r>
            <a:endParaRPr lang="en-GB" dirty="0"/>
          </a:p>
        </p:txBody>
      </p:sp>
    </p:spTree>
    <p:extLst>
      <p:ext uri="{BB962C8B-B14F-4D97-AF65-F5344CB8AC3E}">
        <p14:creationId xmlns:p14="http://schemas.microsoft.com/office/powerpoint/2010/main" val="2373065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examples of portfolios</a:t>
            </a:r>
            <a:endParaRPr lang="en-GB" dirty="0"/>
          </a:p>
        </p:txBody>
      </p:sp>
      <p:sp>
        <p:nvSpPr>
          <p:cNvPr id="3" name="Content Placeholder 2"/>
          <p:cNvSpPr>
            <a:spLocks noGrp="1"/>
          </p:cNvSpPr>
          <p:nvPr>
            <p:ph idx="1"/>
          </p:nvPr>
        </p:nvSpPr>
        <p:spPr/>
        <p:txBody>
          <a:bodyPr/>
          <a:lstStyle/>
          <a:p>
            <a:r>
              <a:rPr lang="en-GB" dirty="0" smtClean="0">
                <a:hlinkClick r:id="rId3"/>
              </a:rPr>
              <a:t>Brendan</a:t>
            </a:r>
            <a:endParaRPr lang="en-GB" dirty="0" smtClean="0"/>
          </a:p>
          <a:p>
            <a:r>
              <a:rPr lang="en-GB" dirty="0" smtClean="0">
                <a:hlinkClick r:id="rId4"/>
              </a:rPr>
              <a:t>Jonny </a:t>
            </a:r>
            <a:endParaRPr lang="en-GB" dirty="0" smtClean="0"/>
          </a:p>
          <a:p>
            <a:r>
              <a:rPr lang="en-GB" dirty="0" smtClean="0">
                <a:hlinkClick r:id="rId5"/>
              </a:rPr>
              <a:t>Mandy</a:t>
            </a:r>
            <a:endParaRPr lang="en-GB" dirty="0" smtClean="0"/>
          </a:p>
          <a:p>
            <a:r>
              <a:rPr lang="en-GB" dirty="0" smtClean="0">
                <a:hlinkClick r:id="rId6"/>
              </a:rPr>
              <a:t>Brett</a:t>
            </a:r>
            <a:endParaRPr lang="en-GB" dirty="0" smtClean="0"/>
          </a:p>
          <a:p>
            <a:r>
              <a:rPr lang="en-GB" dirty="0" smtClean="0">
                <a:hlinkClick r:id="rId7"/>
              </a:rPr>
              <a:t>David</a:t>
            </a:r>
            <a:endParaRPr lang="en-GB" dirty="0" smtClean="0"/>
          </a:p>
          <a:p>
            <a:r>
              <a:rPr lang="en-GB" dirty="0" smtClean="0">
                <a:hlinkClick r:id="rId8"/>
              </a:rPr>
              <a:t>Chris</a:t>
            </a:r>
            <a:endParaRPr lang="en-GB" dirty="0" smtClean="0"/>
          </a:p>
          <a:p>
            <a:r>
              <a:rPr lang="en-GB" dirty="0" smtClean="0">
                <a:hlinkClick r:id="rId9"/>
              </a:rPr>
              <a:t>Helen</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a:t>
            </a:r>
            <a:endParaRPr lang="en-GB" dirty="0"/>
          </a:p>
        </p:txBody>
      </p:sp>
      <p:sp>
        <p:nvSpPr>
          <p:cNvPr id="3" name="Content Placeholder 2"/>
          <p:cNvSpPr>
            <a:spLocks noGrp="1"/>
          </p:cNvSpPr>
          <p:nvPr>
            <p:ph idx="1"/>
          </p:nvPr>
        </p:nvSpPr>
        <p:spPr/>
        <p:txBody>
          <a:bodyPr/>
          <a:lstStyle/>
          <a:p>
            <a:r>
              <a:rPr lang="en-GB" dirty="0" smtClean="0"/>
              <a:t>Pass your dialogue sheet to the next group and </a:t>
            </a:r>
          </a:p>
          <a:p>
            <a:pPr lvl="1"/>
            <a:r>
              <a:rPr lang="en-GB" dirty="0" smtClean="0"/>
              <a:t>Reflect on their notes for question 1</a:t>
            </a:r>
          </a:p>
          <a:p>
            <a:pPr lvl="1"/>
            <a:r>
              <a:rPr lang="en-GB" dirty="0" smtClean="0"/>
              <a:t>Consider the second pair of questions</a:t>
            </a:r>
            <a:endParaRPr lang="en-GB" dirty="0"/>
          </a:p>
        </p:txBody>
      </p:sp>
    </p:spTree>
    <p:extLst>
      <p:ext uri="{BB962C8B-B14F-4D97-AF65-F5344CB8AC3E}">
        <p14:creationId xmlns:p14="http://schemas.microsoft.com/office/powerpoint/2010/main" val="922897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946</TotalTime>
  <Words>1888</Words>
  <Application>Microsoft Office PowerPoint</Application>
  <PresentationFormat>On-screen Show (4:3)</PresentationFormat>
  <Paragraphs>187</Paragraphs>
  <Slides>23</Slides>
  <Notes>22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 Engaging staff with the UK Professional Standards Framework through the use of e-portfolios  </vt:lpstr>
      <vt:lpstr>Aim of the session</vt:lpstr>
      <vt:lpstr>Recognising Academic Practice YSJ CPD Framework</vt:lpstr>
      <vt:lpstr>Professional dialogue </vt:lpstr>
      <vt:lpstr>The role of the portfolio</vt:lpstr>
      <vt:lpstr>Some thoughts from the literature</vt:lpstr>
      <vt:lpstr>Discussion</vt:lpstr>
      <vt:lpstr>Some examples of portfolios</vt:lpstr>
      <vt:lpstr>Discussion </vt:lpstr>
      <vt:lpstr>Evaluating the value of the e portfolio</vt:lpstr>
      <vt:lpstr>PowerPoint Presentation</vt:lpstr>
      <vt:lpstr>PowerPoint Presentation</vt:lpstr>
      <vt:lpstr>What do the staff think?</vt:lpstr>
      <vt:lpstr>What did they say</vt:lpstr>
      <vt:lpstr>PowerPoint Presentation</vt:lpstr>
      <vt:lpstr>PowerPoint Presentation</vt:lpstr>
      <vt:lpstr>Factors that inhibit/enable staff engagement?</vt:lpstr>
      <vt:lpstr>Likelihood of continuing portfolio</vt:lpstr>
      <vt:lpstr>Final comments</vt:lpstr>
      <vt:lpstr>Discussion</vt:lpstr>
      <vt:lpstr>Discussion</vt:lpstr>
      <vt:lpstr>References </vt:lpstr>
      <vt:lpstr>PowerPoint Presentation</vt:lpstr>
    </vt:vector>
  </TitlesOfParts>
  <Company>York St John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Engaging Academic Staff through an Institutional CPD Framework</dc:title>
  <dc:creator>m.asghar</dc:creator>
  <cp:lastModifiedBy>Joseph Callanan</cp:lastModifiedBy>
  <cp:revision>163</cp:revision>
  <cp:lastPrinted>2014-05-14T14:16:13Z</cp:lastPrinted>
  <dcterms:created xsi:type="dcterms:W3CDTF">2013-04-16T07:56:16Z</dcterms:created>
  <dcterms:modified xsi:type="dcterms:W3CDTF">2014-07-09T14:21:38Z</dcterms:modified>
</cp:coreProperties>
</file>